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8"/>
  </p:notesMasterIdLst>
  <p:sldIdLst>
    <p:sldId id="260" r:id="rId2"/>
    <p:sldId id="261" r:id="rId3"/>
    <p:sldId id="267" r:id="rId4"/>
    <p:sldId id="258" r:id="rId5"/>
    <p:sldId id="269" r:id="rId6"/>
    <p:sldId id="268" r:id="rId7"/>
  </p:sldIdLst>
  <p:sldSz cx="9144000" cy="6858000" type="screen4x3"/>
  <p:notesSz cx="6858000" cy="9144000"/>
  <p:embeddedFontLst>
    <p:embeddedFont>
      <p:font typeface="MS PGothic" panose="020B0600070205080204" pitchFamily="34" charset="-128"/>
      <p:regular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Roboto" panose="020B0604020202020204" charset="0"/>
      <p:regular r:id="rId14"/>
    </p:embeddedFont>
    <p:embeddedFont>
      <p:font typeface="Calibri Light" panose="020F0302020204030204" pitchFamily="34" charset="0"/>
      <p:regular r:id="rId15"/>
      <p:italic r:id="rId1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C5DA"/>
    <a:srgbClr val="D6DCE5"/>
    <a:srgbClr val="1FBAD8"/>
    <a:srgbClr val="42D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36" d="100"/>
          <a:sy n="136" d="100"/>
        </p:scale>
        <p:origin x="12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C13BEE-76FC-4FFA-8985-8082D3A52FA6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CA319-7598-41D3-A579-1C00FA1BC2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710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D3FEA80-F8CA-4A71-8C78-DB02D457B2CE}" type="slidenum">
              <a:rPr lang="en-US" smtClean="0">
                <a:ea typeface="MS PGothic" pitchFamily="34" charset="-128"/>
                <a:cs typeface="Geneva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ea typeface="MS PGothic" pitchFamily="34" charset="-128"/>
              <a:cs typeface="Geneva" charset="0"/>
            </a:endParaRPr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4728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0AB5-7911-4031-9715-19B9D4B09125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D7CE-20D8-471C-B92C-184C103035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369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0AB5-7911-4031-9715-19B9D4B09125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D7CE-20D8-471C-B92C-184C103035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387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0AB5-7911-4031-9715-19B9D4B09125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D7CE-20D8-471C-B92C-184C103035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720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0AB5-7911-4031-9715-19B9D4B09125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D7CE-20D8-471C-B92C-184C103035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654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0AB5-7911-4031-9715-19B9D4B09125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D7CE-20D8-471C-B92C-184C103035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228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0AB5-7911-4031-9715-19B9D4B09125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D7CE-20D8-471C-B92C-184C103035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777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0AB5-7911-4031-9715-19B9D4B09125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D7CE-20D8-471C-B92C-184C103035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011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0AB5-7911-4031-9715-19B9D4B09125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D7CE-20D8-471C-B92C-184C103035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8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0AB5-7911-4031-9715-19B9D4B09125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D7CE-20D8-471C-B92C-184C103035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359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0AB5-7911-4031-9715-19B9D4B09125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D7CE-20D8-471C-B92C-184C103035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972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0AB5-7911-4031-9715-19B9D4B09125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D7CE-20D8-471C-B92C-184C103035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283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E0AB5-7911-4031-9715-19B9D4B09125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4D7CE-20D8-471C-B92C-184C103035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49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57" r="15477"/>
          <a:stretch/>
        </p:blipFill>
        <p:spPr>
          <a:xfrm>
            <a:off x="-13648" y="-83306"/>
            <a:ext cx="9157648" cy="728178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57690" y="-83306"/>
            <a:ext cx="9596793" cy="7179194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-57008" y="-39266"/>
            <a:ext cx="9456777" cy="7186451"/>
          </a:xfrm>
          <a:prstGeom prst="rect">
            <a:avLst/>
          </a:prstGeom>
          <a:gradFill flip="none" rotWithShape="1">
            <a:gsLst>
              <a:gs pos="0">
                <a:srgbClr val="1FBAD8">
                  <a:lumMod val="97000"/>
                  <a:alpha val="54000"/>
                </a:srgbClr>
              </a:gs>
              <a:gs pos="86000">
                <a:srgbClr val="C2DAEF">
                  <a:alpha val="29000"/>
                </a:srgbClr>
              </a:gs>
              <a:gs pos="72000">
                <a:schemeClr val="accent1">
                  <a:lumMod val="52000"/>
                  <a:lumOff val="48000"/>
                  <a:alpha val="5000"/>
                </a:schemeClr>
              </a:gs>
              <a:gs pos="100000">
                <a:schemeClr val="accent1">
                  <a:alpha val="52000"/>
                  <a:lumMod val="0"/>
                  <a:lumOff val="100000"/>
                </a:schemeClr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http://tsumbaluk.jaya-test.com/design/img/home-section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0658"/>
            <a:ext cx="5950858" cy="532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172174" y="1651455"/>
            <a:ext cx="54660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210" dirty="0">
                <a:solidFill>
                  <a:srgbClr val="4C55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Multi-branch Chain</a:t>
            </a:r>
          </a:p>
          <a:p>
            <a:pPr algn="ctr"/>
            <a:r>
              <a:rPr lang="en-US" sz="3200" spc="210" dirty="0">
                <a:solidFill>
                  <a:srgbClr val="4C55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“Argon”</a:t>
            </a:r>
            <a:endParaRPr lang="ru-RU" sz="3200" spc="210" dirty="0">
              <a:solidFill>
                <a:srgbClr val="4C556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1833938" y="1512772"/>
            <a:ext cx="0" cy="476563"/>
          </a:xfrm>
          <a:prstGeom prst="line">
            <a:avLst/>
          </a:prstGeom>
          <a:ln w="57150">
            <a:solidFill>
              <a:srgbClr val="1FBA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1818064" y="1512772"/>
            <a:ext cx="474286" cy="0"/>
          </a:xfrm>
          <a:prstGeom prst="line">
            <a:avLst/>
          </a:prstGeom>
          <a:ln w="57150">
            <a:solidFill>
              <a:srgbClr val="1FBA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4243763" y="2862943"/>
            <a:ext cx="0" cy="2025857"/>
          </a:xfrm>
          <a:prstGeom prst="line">
            <a:avLst/>
          </a:prstGeom>
          <a:ln>
            <a:solidFill>
              <a:srgbClr val="1FBA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7719633" y="803329"/>
            <a:ext cx="1468409" cy="2728753"/>
          </a:xfrm>
          <a:prstGeom prst="line">
            <a:avLst/>
          </a:prstGeom>
          <a:ln>
            <a:solidFill>
              <a:srgbClr val="1FBA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7633965" y="846871"/>
            <a:ext cx="1499160" cy="912798"/>
          </a:xfrm>
          <a:prstGeom prst="line">
            <a:avLst/>
          </a:prstGeom>
          <a:ln>
            <a:solidFill>
              <a:srgbClr val="1FBA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Равнобедренный треугольник 17"/>
          <p:cNvSpPr/>
          <p:nvPr/>
        </p:nvSpPr>
        <p:spPr>
          <a:xfrm rot="16200000">
            <a:off x="7728272" y="1694899"/>
            <a:ext cx="2120717" cy="827941"/>
          </a:xfrm>
          <a:custGeom>
            <a:avLst/>
            <a:gdLst>
              <a:gd name="connsiteX0" fmla="*/ 0 w 1119232"/>
              <a:gd name="connsiteY0" fmla="*/ 1016626 h 1016626"/>
              <a:gd name="connsiteX1" fmla="*/ 559616 w 1119232"/>
              <a:gd name="connsiteY1" fmla="*/ 0 h 1016626"/>
              <a:gd name="connsiteX2" fmla="*/ 1119232 w 1119232"/>
              <a:gd name="connsiteY2" fmla="*/ 1016626 h 1016626"/>
              <a:gd name="connsiteX3" fmla="*/ 0 w 1119232"/>
              <a:gd name="connsiteY3" fmla="*/ 1016626 h 1016626"/>
              <a:gd name="connsiteX0" fmla="*/ 0 w 2120717"/>
              <a:gd name="connsiteY0" fmla="*/ 1045655 h 1045655"/>
              <a:gd name="connsiteX1" fmla="*/ 1561101 w 2120717"/>
              <a:gd name="connsiteY1" fmla="*/ 0 h 1045655"/>
              <a:gd name="connsiteX2" fmla="*/ 2120717 w 2120717"/>
              <a:gd name="connsiteY2" fmla="*/ 1016626 h 1045655"/>
              <a:gd name="connsiteX3" fmla="*/ 0 w 2120717"/>
              <a:gd name="connsiteY3" fmla="*/ 1045655 h 1045655"/>
              <a:gd name="connsiteX0" fmla="*/ 0 w 2120717"/>
              <a:gd name="connsiteY0" fmla="*/ 827941 h 827941"/>
              <a:gd name="connsiteX1" fmla="*/ 1604644 w 2120717"/>
              <a:gd name="connsiteY1" fmla="*/ 0 h 827941"/>
              <a:gd name="connsiteX2" fmla="*/ 2120717 w 2120717"/>
              <a:gd name="connsiteY2" fmla="*/ 798912 h 827941"/>
              <a:gd name="connsiteX3" fmla="*/ 0 w 2120717"/>
              <a:gd name="connsiteY3" fmla="*/ 827941 h 827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0717" h="827941">
                <a:moveTo>
                  <a:pt x="0" y="827941"/>
                </a:moveTo>
                <a:lnTo>
                  <a:pt x="1604644" y="0"/>
                </a:lnTo>
                <a:lnTo>
                  <a:pt x="2120717" y="798912"/>
                </a:lnTo>
                <a:lnTo>
                  <a:pt x="0" y="827941"/>
                </a:lnTo>
                <a:close/>
              </a:path>
            </a:pathLst>
          </a:custGeom>
          <a:gradFill flip="none" rotWithShape="1">
            <a:gsLst>
              <a:gs pos="90000">
                <a:srgbClr val="6FC8CC"/>
              </a:gs>
              <a:gs pos="100000">
                <a:srgbClr val="64C0F9"/>
              </a:gs>
              <a:gs pos="11000">
                <a:srgbClr val="6AC4E3"/>
              </a:gs>
            </a:gsLst>
            <a:lin ang="13500000" scaled="1"/>
            <a:tileRect/>
          </a:gradFill>
          <a:ln>
            <a:solidFill>
              <a:srgbClr val="6FC8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Picture 2" descr="cid:image002.png@01D282EC.171684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589" y="3262542"/>
            <a:ext cx="3748473" cy="1816610"/>
          </a:xfrm>
          <a:prstGeom prst="rect">
            <a:avLst/>
          </a:prstGeom>
          <a:noFill/>
          <a:ln>
            <a:noFill/>
          </a:ln>
          <a:effectLst>
            <a:outerShdw blurRad="190500" dist="38100" dir="5400000" sx="101000" sy="101000" algn="t" rotWithShape="0">
              <a:prstClr val="black">
                <a:alpha val="2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2" descr="image0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39" y="4451874"/>
            <a:ext cx="3275897" cy="1587587"/>
          </a:xfrm>
          <a:prstGeom prst="rect">
            <a:avLst/>
          </a:prstGeom>
          <a:noFill/>
          <a:ln>
            <a:noFill/>
          </a:ln>
          <a:effectLst>
            <a:outerShdw blurRad="190500" dist="38100" dir="5400000" sx="101000" sy="101000" algn="t" rotWithShape="0">
              <a:prstClr val="black">
                <a:alpha val="2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988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5" b="11052"/>
          <a:stretch/>
        </p:blipFill>
        <p:spPr>
          <a:xfrm>
            <a:off x="28331" y="2561211"/>
            <a:ext cx="9126471" cy="32846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3"/>
          <a:stretch/>
        </p:blipFill>
        <p:spPr>
          <a:xfrm>
            <a:off x="-11218" y="4256926"/>
            <a:ext cx="3143599" cy="1595429"/>
          </a:xfrm>
          <a:prstGeom prst="rect">
            <a:avLst/>
          </a:prstGeom>
        </p:spPr>
      </p:pic>
      <p:pic>
        <p:nvPicPr>
          <p:cNvPr id="54" name="Picture 4" descr="http://www.carlsons-stores.com/g-storefront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1" b="9869"/>
          <a:stretch/>
        </p:blipFill>
        <p:spPr bwMode="auto">
          <a:xfrm>
            <a:off x="6120902" y="4309486"/>
            <a:ext cx="3027173" cy="154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-11919" y="2571753"/>
            <a:ext cx="9185633" cy="3287666"/>
          </a:xfrm>
          <a:prstGeom prst="rect">
            <a:avLst/>
          </a:prstGeom>
          <a:solidFill>
            <a:schemeClr val="bg2">
              <a:lumMod val="5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6727" y="2561210"/>
            <a:ext cx="3031400" cy="1728653"/>
          </a:xfrm>
          <a:prstGeom prst="rect">
            <a:avLst/>
          </a:prstGeom>
          <a:solidFill>
            <a:srgbClr val="1FB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131187" y="2763816"/>
            <a:ext cx="27730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The solution is a high-quality software product that positively showed itself in the CIS countries and Europe.</a:t>
            </a:r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9" name="Заголовок 1"/>
          <p:cNvSpPr>
            <a:spLocks noGrp="1"/>
          </p:cNvSpPr>
          <p:nvPr>
            <p:ph type="title"/>
          </p:nvPr>
        </p:nvSpPr>
        <p:spPr>
          <a:xfrm>
            <a:off x="447121" y="208892"/>
            <a:ext cx="8229600" cy="41805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/>
            <a:r>
              <a:rPr lang="en-US" sz="2400" spc="210" dirty="0">
                <a:solidFill>
                  <a:srgbClr val="1FBAD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Choosing an executor and solution</a:t>
            </a:r>
            <a:endParaRPr lang="ru-RU" sz="2400" spc="210" dirty="0">
              <a:solidFill>
                <a:srgbClr val="1FBAD8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19639" y="208892"/>
            <a:ext cx="0" cy="384546"/>
          </a:xfrm>
          <a:prstGeom prst="line">
            <a:avLst/>
          </a:prstGeom>
          <a:ln w="38100">
            <a:solidFill>
              <a:srgbClr val="42D9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/>
          <p:nvPr/>
        </p:nvCxnSpPr>
        <p:spPr>
          <a:xfrm>
            <a:off x="3083438" y="2994696"/>
            <a:ext cx="428368" cy="0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792" y="4775119"/>
            <a:ext cx="650296" cy="650296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3380092" y="1093155"/>
            <a:ext cx="5757181" cy="6049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6110100" y="2560386"/>
            <a:ext cx="3068806" cy="1748528"/>
          </a:xfrm>
          <a:prstGeom prst="rect">
            <a:avLst/>
          </a:prstGeom>
          <a:solidFill>
            <a:srgbClr val="1FB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6344914" y="2835300"/>
            <a:ext cx="2732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The project team is experienced specialists, quality and constant support.</a:t>
            </a:r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007144" y="4277824"/>
            <a:ext cx="3102956" cy="1567805"/>
          </a:xfrm>
          <a:prstGeom prst="rect">
            <a:avLst/>
          </a:prstGeom>
          <a:solidFill>
            <a:srgbClr val="1FB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3472274" y="4654349"/>
            <a:ext cx="2712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SaaS is a cloud-based solution that does not require investment.</a:t>
            </a:r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5" name="Равнобедренный треугольник 54"/>
          <p:cNvSpPr/>
          <p:nvPr/>
        </p:nvSpPr>
        <p:spPr>
          <a:xfrm rot="5400000">
            <a:off x="2927999" y="5031188"/>
            <a:ext cx="275665" cy="122297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Равнобедренный треугольник 57"/>
          <p:cNvSpPr/>
          <p:nvPr/>
        </p:nvSpPr>
        <p:spPr>
          <a:xfrm>
            <a:off x="7476906" y="4137090"/>
            <a:ext cx="315163" cy="173507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Равнобедренный треугольник 58"/>
          <p:cNvSpPr/>
          <p:nvPr/>
        </p:nvSpPr>
        <p:spPr>
          <a:xfrm rot="16200000">
            <a:off x="2814849" y="3363563"/>
            <a:ext cx="291658" cy="129392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/>
          <p:cNvSpPr txBox="1"/>
          <p:nvPr/>
        </p:nvSpPr>
        <p:spPr>
          <a:xfrm>
            <a:off x="2163045" y="1059646"/>
            <a:ext cx="4807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0404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To solve these problems, the ABM Inventory solution was chosen. </a:t>
            </a:r>
          </a:p>
          <a:p>
            <a:pPr algn="ctr"/>
            <a:r>
              <a:rPr lang="en-US" dirty="0">
                <a:solidFill>
                  <a:srgbClr val="40404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Why?</a:t>
            </a:r>
            <a:endParaRPr lang="ru-RU" dirty="0">
              <a:solidFill>
                <a:srgbClr val="40404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2132396" y="989666"/>
            <a:ext cx="0" cy="384546"/>
          </a:xfrm>
          <a:prstGeom prst="line">
            <a:avLst/>
          </a:prstGeom>
          <a:ln w="38100">
            <a:solidFill>
              <a:srgbClr val="42D9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H="1">
            <a:off x="2113346" y="989666"/>
            <a:ext cx="406267" cy="0"/>
          </a:xfrm>
          <a:prstGeom prst="line">
            <a:avLst/>
          </a:prstGeom>
          <a:ln w="38100">
            <a:solidFill>
              <a:srgbClr val="42D9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7007834" y="1504369"/>
            <a:ext cx="0" cy="384546"/>
          </a:xfrm>
          <a:prstGeom prst="line">
            <a:avLst/>
          </a:prstGeom>
          <a:ln w="38100">
            <a:solidFill>
              <a:srgbClr val="42D9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H="1">
            <a:off x="6653463" y="1876883"/>
            <a:ext cx="352324" cy="0"/>
          </a:xfrm>
          <a:prstGeom prst="line">
            <a:avLst/>
          </a:prstGeom>
          <a:ln w="38100">
            <a:solidFill>
              <a:srgbClr val="42D9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449935" y="2742966"/>
            <a:ext cx="28875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 unique algorithm for daily replenishment </a:t>
            </a:r>
          </a:p>
          <a:p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based on the</a:t>
            </a:r>
          </a:p>
          <a:p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theory of constraint.</a:t>
            </a:r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34045" y="4449596"/>
            <a:ext cx="2773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Flexibility of the system. Integration with a "self-written" accounting system</a:t>
            </a:r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04126" y="4458559"/>
            <a:ext cx="27730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Improvement of all work processes with orders, stocks, assortment, suppliers.</a:t>
            </a:r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38" name="Прямая со стрелкой 37"/>
          <p:cNvCxnSpPr/>
          <p:nvPr/>
        </p:nvCxnSpPr>
        <p:spPr>
          <a:xfrm>
            <a:off x="3083438" y="3284629"/>
            <a:ext cx="428368" cy="0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3097952" y="3526486"/>
            <a:ext cx="428368" cy="0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89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7" grpId="0"/>
      <p:bldP spid="22" grpId="0"/>
      <p:bldP spid="34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316">
            <a:off x="-1749217" y="-1955684"/>
            <a:ext cx="4994225" cy="74971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90565" y="-128390"/>
            <a:ext cx="4953457" cy="5786085"/>
          </a:xfrm>
          <a:custGeom>
            <a:avLst/>
            <a:gdLst>
              <a:gd name="connsiteX0" fmla="*/ 0 w 5791657"/>
              <a:gd name="connsiteY0" fmla="*/ 0 h 5786085"/>
              <a:gd name="connsiteX1" fmla="*/ 5791657 w 5791657"/>
              <a:gd name="connsiteY1" fmla="*/ 0 h 5786085"/>
              <a:gd name="connsiteX2" fmla="*/ 5791657 w 5791657"/>
              <a:gd name="connsiteY2" fmla="*/ 5786085 h 5786085"/>
              <a:gd name="connsiteX3" fmla="*/ 0 w 5791657"/>
              <a:gd name="connsiteY3" fmla="*/ 5786085 h 5786085"/>
              <a:gd name="connsiteX4" fmla="*/ 0 w 5791657"/>
              <a:gd name="connsiteY4" fmla="*/ 0 h 5786085"/>
              <a:gd name="connsiteX0" fmla="*/ 0 w 5791657"/>
              <a:gd name="connsiteY0" fmla="*/ 0 h 5786085"/>
              <a:gd name="connsiteX1" fmla="*/ 5791657 w 5791657"/>
              <a:gd name="connsiteY1" fmla="*/ 0 h 5786085"/>
              <a:gd name="connsiteX2" fmla="*/ 2781757 w 5791657"/>
              <a:gd name="connsiteY2" fmla="*/ 3652485 h 5786085"/>
              <a:gd name="connsiteX3" fmla="*/ 0 w 5791657"/>
              <a:gd name="connsiteY3" fmla="*/ 5786085 h 5786085"/>
              <a:gd name="connsiteX4" fmla="*/ 0 w 5791657"/>
              <a:gd name="connsiteY4" fmla="*/ 0 h 5786085"/>
              <a:gd name="connsiteX0" fmla="*/ 0 w 5791657"/>
              <a:gd name="connsiteY0" fmla="*/ 0 h 4871685"/>
              <a:gd name="connsiteX1" fmla="*/ 5791657 w 5791657"/>
              <a:gd name="connsiteY1" fmla="*/ 0 h 4871685"/>
              <a:gd name="connsiteX2" fmla="*/ 2781757 w 5791657"/>
              <a:gd name="connsiteY2" fmla="*/ 3652485 h 4871685"/>
              <a:gd name="connsiteX3" fmla="*/ 19050 w 5791657"/>
              <a:gd name="connsiteY3" fmla="*/ 4871685 h 4871685"/>
              <a:gd name="connsiteX4" fmla="*/ 0 w 5791657"/>
              <a:gd name="connsiteY4" fmla="*/ 0 h 4871685"/>
              <a:gd name="connsiteX0" fmla="*/ 19050 w 5810707"/>
              <a:gd name="connsiteY0" fmla="*/ 0 h 4033485"/>
              <a:gd name="connsiteX1" fmla="*/ 5810707 w 5810707"/>
              <a:gd name="connsiteY1" fmla="*/ 0 h 4033485"/>
              <a:gd name="connsiteX2" fmla="*/ 2800807 w 5810707"/>
              <a:gd name="connsiteY2" fmla="*/ 3652485 h 4033485"/>
              <a:gd name="connsiteX3" fmla="*/ 0 w 5810707"/>
              <a:gd name="connsiteY3" fmla="*/ 4033485 h 4033485"/>
              <a:gd name="connsiteX4" fmla="*/ 19050 w 5810707"/>
              <a:gd name="connsiteY4" fmla="*/ 0 h 4033485"/>
              <a:gd name="connsiteX0" fmla="*/ 0 w 5791657"/>
              <a:gd name="connsiteY0" fmla="*/ 0 h 4909785"/>
              <a:gd name="connsiteX1" fmla="*/ 5791657 w 5791657"/>
              <a:gd name="connsiteY1" fmla="*/ 0 h 4909785"/>
              <a:gd name="connsiteX2" fmla="*/ 2781757 w 5791657"/>
              <a:gd name="connsiteY2" fmla="*/ 3652485 h 4909785"/>
              <a:gd name="connsiteX3" fmla="*/ 19050 w 5791657"/>
              <a:gd name="connsiteY3" fmla="*/ 4909785 h 4909785"/>
              <a:gd name="connsiteX4" fmla="*/ 0 w 5791657"/>
              <a:gd name="connsiteY4" fmla="*/ 0 h 4909785"/>
              <a:gd name="connsiteX0" fmla="*/ 0 w 5791657"/>
              <a:gd name="connsiteY0" fmla="*/ 0 h 4909785"/>
              <a:gd name="connsiteX1" fmla="*/ 5791657 w 5791657"/>
              <a:gd name="connsiteY1" fmla="*/ 0 h 4909785"/>
              <a:gd name="connsiteX2" fmla="*/ 2781757 w 5791657"/>
              <a:gd name="connsiteY2" fmla="*/ 3652485 h 4909785"/>
              <a:gd name="connsiteX3" fmla="*/ 19050 w 5791657"/>
              <a:gd name="connsiteY3" fmla="*/ 4909785 h 4909785"/>
              <a:gd name="connsiteX4" fmla="*/ 0 w 5791657"/>
              <a:gd name="connsiteY4" fmla="*/ 0 h 4909785"/>
              <a:gd name="connsiteX0" fmla="*/ 0 w 5791657"/>
              <a:gd name="connsiteY0" fmla="*/ 0 h 5767035"/>
              <a:gd name="connsiteX1" fmla="*/ 5791657 w 5791657"/>
              <a:gd name="connsiteY1" fmla="*/ 0 h 5767035"/>
              <a:gd name="connsiteX2" fmla="*/ 1181557 w 5791657"/>
              <a:gd name="connsiteY2" fmla="*/ 5767035 h 5767035"/>
              <a:gd name="connsiteX3" fmla="*/ 19050 w 5791657"/>
              <a:gd name="connsiteY3" fmla="*/ 4909785 h 5767035"/>
              <a:gd name="connsiteX4" fmla="*/ 0 w 5791657"/>
              <a:gd name="connsiteY4" fmla="*/ 0 h 5767035"/>
              <a:gd name="connsiteX0" fmla="*/ 0 w 5505907"/>
              <a:gd name="connsiteY0" fmla="*/ 0 h 5767035"/>
              <a:gd name="connsiteX1" fmla="*/ 5505907 w 5505907"/>
              <a:gd name="connsiteY1" fmla="*/ 38100 h 5767035"/>
              <a:gd name="connsiteX2" fmla="*/ 1181557 w 5505907"/>
              <a:gd name="connsiteY2" fmla="*/ 5767035 h 5767035"/>
              <a:gd name="connsiteX3" fmla="*/ 19050 w 5505907"/>
              <a:gd name="connsiteY3" fmla="*/ 4909785 h 5767035"/>
              <a:gd name="connsiteX4" fmla="*/ 0 w 5505907"/>
              <a:gd name="connsiteY4" fmla="*/ 0 h 5767035"/>
              <a:gd name="connsiteX0" fmla="*/ 0 w 4248607"/>
              <a:gd name="connsiteY0" fmla="*/ 0 h 5767035"/>
              <a:gd name="connsiteX1" fmla="*/ 4248607 w 4248607"/>
              <a:gd name="connsiteY1" fmla="*/ 38100 h 5767035"/>
              <a:gd name="connsiteX2" fmla="*/ 1181557 w 4248607"/>
              <a:gd name="connsiteY2" fmla="*/ 5767035 h 5767035"/>
              <a:gd name="connsiteX3" fmla="*/ 19050 w 4248607"/>
              <a:gd name="connsiteY3" fmla="*/ 4909785 h 5767035"/>
              <a:gd name="connsiteX4" fmla="*/ 0 w 4248607"/>
              <a:gd name="connsiteY4" fmla="*/ 0 h 5767035"/>
              <a:gd name="connsiteX0" fmla="*/ 0 w 4953457"/>
              <a:gd name="connsiteY0" fmla="*/ 0 h 5767035"/>
              <a:gd name="connsiteX1" fmla="*/ 4953457 w 4953457"/>
              <a:gd name="connsiteY1" fmla="*/ 57150 h 5767035"/>
              <a:gd name="connsiteX2" fmla="*/ 1181557 w 4953457"/>
              <a:gd name="connsiteY2" fmla="*/ 5767035 h 5767035"/>
              <a:gd name="connsiteX3" fmla="*/ 19050 w 4953457"/>
              <a:gd name="connsiteY3" fmla="*/ 4909785 h 5767035"/>
              <a:gd name="connsiteX4" fmla="*/ 0 w 4953457"/>
              <a:gd name="connsiteY4" fmla="*/ 0 h 5767035"/>
              <a:gd name="connsiteX0" fmla="*/ 0 w 4953457"/>
              <a:gd name="connsiteY0" fmla="*/ 0 h 5786085"/>
              <a:gd name="connsiteX1" fmla="*/ 4953457 w 4953457"/>
              <a:gd name="connsiteY1" fmla="*/ 76200 h 5786085"/>
              <a:gd name="connsiteX2" fmla="*/ 1181557 w 4953457"/>
              <a:gd name="connsiteY2" fmla="*/ 5786085 h 5786085"/>
              <a:gd name="connsiteX3" fmla="*/ 19050 w 4953457"/>
              <a:gd name="connsiteY3" fmla="*/ 4928835 h 5786085"/>
              <a:gd name="connsiteX4" fmla="*/ 0 w 4953457"/>
              <a:gd name="connsiteY4" fmla="*/ 0 h 5786085"/>
              <a:gd name="connsiteX0" fmla="*/ 0 w 4953457"/>
              <a:gd name="connsiteY0" fmla="*/ 0 h 5786085"/>
              <a:gd name="connsiteX1" fmla="*/ 4953457 w 4953457"/>
              <a:gd name="connsiteY1" fmla="*/ 76200 h 5786085"/>
              <a:gd name="connsiteX2" fmla="*/ 1276807 w 4953457"/>
              <a:gd name="connsiteY2" fmla="*/ 5786085 h 5786085"/>
              <a:gd name="connsiteX3" fmla="*/ 19050 w 4953457"/>
              <a:gd name="connsiteY3" fmla="*/ 4928835 h 5786085"/>
              <a:gd name="connsiteX4" fmla="*/ 0 w 4953457"/>
              <a:gd name="connsiteY4" fmla="*/ 0 h 578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3457" h="5786085">
                <a:moveTo>
                  <a:pt x="0" y="0"/>
                </a:moveTo>
                <a:lnTo>
                  <a:pt x="4953457" y="76200"/>
                </a:lnTo>
                <a:lnTo>
                  <a:pt x="1276807" y="5786085"/>
                </a:lnTo>
                <a:lnTo>
                  <a:pt x="19050" y="4928835"/>
                </a:lnTo>
                <a:lnTo>
                  <a:pt x="0" y="0"/>
                </a:lnTo>
                <a:close/>
              </a:path>
            </a:pathLst>
          </a:custGeom>
          <a:solidFill>
            <a:srgbClr val="6B778F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4834173">
            <a:off x="-1947950" y="828699"/>
            <a:ext cx="8458202" cy="7023533"/>
          </a:xfrm>
          <a:custGeom>
            <a:avLst/>
            <a:gdLst>
              <a:gd name="connsiteX0" fmla="*/ 0 w 4776537"/>
              <a:gd name="connsiteY0" fmla="*/ 0 h 6858000"/>
              <a:gd name="connsiteX1" fmla="*/ 4776537 w 4776537"/>
              <a:gd name="connsiteY1" fmla="*/ 0 h 6858000"/>
              <a:gd name="connsiteX2" fmla="*/ 4776537 w 4776537"/>
              <a:gd name="connsiteY2" fmla="*/ 6858000 h 6858000"/>
              <a:gd name="connsiteX3" fmla="*/ 0 w 4776537"/>
              <a:gd name="connsiteY3" fmla="*/ 6858000 h 6858000"/>
              <a:gd name="connsiteX4" fmla="*/ 0 w 4776537"/>
              <a:gd name="connsiteY4" fmla="*/ 0 h 6858000"/>
              <a:gd name="connsiteX0" fmla="*/ 0 w 6090987"/>
              <a:gd name="connsiteY0" fmla="*/ 0 h 6896100"/>
              <a:gd name="connsiteX1" fmla="*/ 6090987 w 6090987"/>
              <a:gd name="connsiteY1" fmla="*/ 38100 h 6896100"/>
              <a:gd name="connsiteX2" fmla="*/ 6090987 w 6090987"/>
              <a:gd name="connsiteY2" fmla="*/ 6896100 h 6896100"/>
              <a:gd name="connsiteX3" fmla="*/ 1314450 w 6090987"/>
              <a:gd name="connsiteY3" fmla="*/ 6896100 h 6896100"/>
              <a:gd name="connsiteX4" fmla="*/ 0 w 6090987"/>
              <a:gd name="connsiteY4" fmla="*/ 0 h 6896100"/>
              <a:gd name="connsiteX0" fmla="*/ 0 w 6090987"/>
              <a:gd name="connsiteY0" fmla="*/ 0 h 6896100"/>
              <a:gd name="connsiteX1" fmla="*/ 6090987 w 6090987"/>
              <a:gd name="connsiteY1" fmla="*/ 38100 h 6896100"/>
              <a:gd name="connsiteX2" fmla="*/ 6090987 w 6090987"/>
              <a:gd name="connsiteY2" fmla="*/ 6896100 h 6896100"/>
              <a:gd name="connsiteX3" fmla="*/ 2152650 w 6090987"/>
              <a:gd name="connsiteY3" fmla="*/ 6896100 h 6896100"/>
              <a:gd name="connsiteX4" fmla="*/ 0 w 6090987"/>
              <a:gd name="connsiteY4" fmla="*/ 0 h 6896100"/>
              <a:gd name="connsiteX0" fmla="*/ 0 w 6090987"/>
              <a:gd name="connsiteY0" fmla="*/ 0 h 6896100"/>
              <a:gd name="connsiteX1" fmla="*/ 6090987 w 6090987"/>
              <a:gd name="connsiteY1" fmla="*/ 38100 h 6896100"/>
              <a:gd name="connsiteX2" fmla="*/ 6090987 w 6090987"/>
              <a:gd name="connsiteY2" fmla="*/ 6896100 h 6896100"/>
              <a:gd name="connsiteX3" fmla="*/ 2324100 w 6090987"/>
              <a:gd name="connsiteY3" fmla="*/ 6877050 h 6896100"/>
              <a:gd name="connsiteX4" fmla="*/ 0 w 6090987"/>
              <a:gd name="connsiteY4" fmla="*/ 0 h 6896100"/>
              <a:gd name="connsiteX0" fmla="*/ 0 w 6110037"/>
              <a:gd name="connsiteY0" fmla="*/ 0 h 6896100"/>
              <a:gd name="connsiteX1" fmla="*/ 6110037 w 6110037"/>
              <a:gd name="connsiteY1" fmla="*/ 38100 h 6896100"/>
              <a:gd name="connsiteX2" fmla="*/ 6110037 w 6110037"/>
              <a:gd name="connsiteY2" fmla="*/ 6896100 h 6896100"/>
              <a:gd name="connsiteX3" fmla="*/ 2343150 w 6110037"/>
              <a:gd name="connsiteY3" fmla="*/ 6877050 h 6896100"/>
              <a:gd name="connsiteX4" fmla="*/ 0 w 6110037"/>
              <a:gd name="connsiteY4" fmla="*/ 0 h 6896100"/>
              <a:gd name="connsiteX0" fmla="*/ 0 w 6110037"/>
              <a:gd name="connsiteY0" fmla="*/ 0 h 6896100"/>
              <a:gd name="connsiteX1" fmla="*/ 6110037 w 6110037"/>
              <a:gd name="connsiteY1" fmla="*/ 38100 h 6896100"/>
              <a:gd name="connsiteX2" fmla="*/ 6110037 w 6110037"/>
              <a:gd name="connsiteY2" fmla="*/ 6896100 h 6896100"/>
              <a:gd name="connsiteX3" fmla="*/ 3295650 w 6110037"/>
              <a:gd name="connsiteY3" fmla="*/ 6877050 h 6896100"/>
              <a:gd name="connsiteX4" fmla="*/ 0 w 6110037"/>
              <a:gd name="connsiteY4" fmla="*/ 0 h 6896100"/>
              <a:gd name="connsiteX0" fmla="*/ 0 w 6529137"/>
              <a:gd name="connsiteY0" fmla="*/ 0 h 6858000"/>
              <a:gd name="connsiteX1" fmla="*/ 6529137 w 6529137"/>
              <a:gd name="connsiteY1" fmla="*/ 0 h 6858000"/>
              <a:gd name="connsiteX2" fmla="*/ 6529137 w 6529137"/>
              <a:gd name="connsiteY2" fmla="*/ 6858000 h 6858000"/>
              <a:gd name="connsiteX3" fmla="*/ 3714750 w 6529137"/>
              <a:gd name="connsiteY3" fmla="*/ 6838950 h 6858000"/>
              <a:gd name="connsiteX4" fmla="*/ 0 w 6529137"/>
              <a:gd name="connsiteY4" fmla="*/ 0 h 6858000"/>
              <a:gd name="connsiteX0" fmla="*/ 0 w 6529137"/>
              <a:gd name="connsiteY0" fmla="*/ 0 h 6858000"/>
              <a:gd name="connsiteX1" fmla="*/ 6529137 w 6529137"/>
              <a:gd name="connsiteY1" fmla="*/ 0 h 6858000"/>
              <a:gd name="connsiteX2" fmla="*/ 6529137 w 6529137"/>
              <a:gd name="connsiteY2" fmla="*/ 6858000 h 6858000"/>
              <a:gd name="connsiteX3" fmla="*/ 5295900 w 6529137"/>
              <a:gd name="connsiteY3" fmla="*/ 4629150 h 6858000"/>
              <a:gd name="connsiteX4" fmla="*/ 0 w 6529137"/>
              <a:gd name="connsiteY4" fmla="*/ 0 h 6858000"/>
              <a:gd name="connsiteX0" fmla="*/ 0 w 7614987"/>
              <a:gd name="connsiteY0" fmla="*/ 0 h 6819900"/>
              <a:gd name="connsiteX1" fmla="*/ 6529137 w 7614987"/>
              <a:gd name="connsiteY1" fmla="*/ 0 h 6819900"/>
              <a:gd name="connsiteX2" fmla="*/ 7614987 w 7614987"/>
              <a:gd name="connsiteY2" fmla="*/ 6819900 h 6819900"/>
              <a:gd name="connsiteX3" fmla="*/ 5295900 w 7614987"/>
              <a:gd name="connsiteY3" fmla="*/ 4629150 h 6819900"/>
              <a:gd name="connsiteX4" fmla="*/ 0 w 7614987"/>
              <a:gd name="connsiteY4" fmla="*/ 0 h 6819900"/>
              <a:gd name="connsiteX0" fmla="*/ 0 w 7672137"/>
              <a:gd name="connsiteY0" fmla="*/ 0 h 6819900"/>
              <a:gd name="connsiteX1" fmla="*/ 7672137 w 7672137"/>
              <a:gd name="connsiteY1" fmla="*/ 19050 h 6819900"/>
              <a:gd name="connsiteX2" fmla="*/ 7614987 w 7672137"/>
              <a:gd name="connsiteY2" fmla="*/ 6819900 h 6819900"/>
              <a:gd name="connsiteX3" fmla="*/ 5295900 w 7672137"/>
              <a:gd name="connsiteY3" fmla="*/ 4629150 h 6819900"/>
              <a:gd name="connsiteX4" fmla="*/ 0 w 7672137"/>
              <a:gd name="connsiteY4" fmla="*/ 0 h 6819900"/>
              <a:gd name="connsiteX0" fmla="*/ 0 w 8802141"/>
              <a:gd name="connsiteY0" fmla="*/ 0 h 6819900"/>
              <a:gd name="connsiteX1" fmla="*/ 8802141 w 8802141"/>
              <a:gd name="connsiteY1" fmla="*/ 19050 h 6819900"/>
              <a:gd name="connsiteX2" fmla="*/ 7614987 w 8802141"/>
              <a:gd name="connsiteY2" fmla="*/ 6819900 h 6819900"/>
              <a:gd name="connsiteX3" fmla="*/ 5295900 w 8802141"/>
              <a:gd name="connsiteY3" fmla="*/ 4629150 h 6819900"/>
              <a:gd name="connsiteX4" fmla="*/ 0 w 8802141"/>
              <a:gd name="connsiteY4" fmla="*/ 0 h 6819900"/>
              <a:gd name="connsiteX0" fmla="*/ 0 w 8802141"/>
              <a:gd name="connsiteY0" fmla="*/ 0 h 6819900"/>
              <a:gd name="connsiteX1" fmla="*/ 8802141 w 8802141"/>
              <a:gd name="connsiteY1" fmla="*/ 19050 h 6819900"/>
              <a:gd name="connsiteX2" fmla="*/ 7634812 w 8802141"/>
              <a:gd name="connsiteY2" fmla="*/ 6819900 h 6819900"/>
              <a:gd name="connsiteX3" fmla="*/ 5295900 w 8802141"/>
              <a:gd name="connsiteY3" fmla="*/ 4629150 h 6819900"/>
              <a:gd name="connsiteX4" fmla="*/ 0 w 8802141"/>
              <a:gd name="connsiteY4" fmla="*/ 0 h 6819900"/>
              <a:gd name="connsiteX0" fmla="*/ 0 w 8802141"/>
              <a:gd name="connsiteY0" fmla="*/ 0 h 6819900"/>
              <a:gd name="connsiteX1" fmla="*/ 8802141 w 8802141"/>
              <a:gd name="connsiteY1" fmla="*/ 19050 h 6819900"/>
              <a:gd name="connsiteX2" fmla="*/ 8385824 w 8802141"/>
              <a:gd name="connsiteY2" fmla="*/ 2301326 h 6819900"/>
              <a:gd name="connsiteX3" fmla="*/ 7634812 w 8802141"/>
              <a:gd name="connsiteY3" fmla="*/ 6819900 h 6819900"/>
              <a:gd name="connsiteX4" fmla="*/ 5295900 w 8802141"/>
              <a:gd name="connsiteY4" fmla="*/ 4629150 h 6819900"/>
              <a:gd name="connsiteX5" fmla="*/ 0 w 8802141"/>
              <a:gd name="connsiteY5" fmla="*/ 0 h 6819900"/>
              <a:gd name="connsiteX0" fmla="*/ 0 w 8802141"/>
              <a:gd name="connsiteY0" fmla="*/ 0 h 6819900"/>
              <a:gd name="connsiteX1" fmla="*/ 8802141 w 8802141"/>
              <a:gd name="connsiteY1" fmla="*/ 19050 h 6819900"/>
              <a:gd name="connsiteX2" fmla="*/ 8385824 w 8802141"/>
              <a:gd name="connsiteY2" fmla="*/ 2301326 h 6819900"/>
              <a:gd name="connsiteX3" fmla="*/ 7634812 w 8802141"/>
              <a:gd name="connsiteY3" fmla="*/ 6819900 h 6819900"/>
              <a:gd name="connsiteX4" fmla="*/ 5295900 w 8802141"/>
              <a:gd name="connsiteY4" fmla="*/ 4629150 h 6819900"/>
              <a:gd name="connsiteX5" fmla="*/ 0 w 8802141"/>
              <a:gd name="connsiteY5" fmla="*/ 0 h 6819900"/>
              <a:gd name="connsiteX0" fmla="*/ 0 w 8802141"/>
              <a:gd name="connsiteY0" fmla="*/ 0 h 6835578"/>
              <a:gd name="connsiteX1" fmla="*/ 8802141 w 8802141"/>
              <a:gd name="connsiteY1" fmla="*/ 19050 h 6835578"/>
              <a:gd name="connsiteX2" fmla="*/ 8385824 w 8802141"/>
              <a:gd name="connsiteY2" fmla="*/ 2301326 h 6835578"/>
              <a:gd name="connsiteX3" fmla="*/ 7870383 w 8802141"/>
              <a:gd name="connsiteY3" fmla="*/ 5439971 h 6835578"/>
              <a:gd name="connsiteX4" fmla="*/ 7634812 w 8802141"/>
              <a:gd name="connsiteY4" fmla="*/ 6819900 h 6835578"/>
              <a:gd name="connsiteX5" fmla="*/ 5295900 w 8802141"/>
              <a:gd name="connsiteY5" fmla="*/ 4629150 h 6835578"/>
              <a:gd name="connsiteX6" fmla="*/ 0 w 8802141"/>
              <a:gd name="connsiteY6" fmla="*/ 0 h 6835578"/>
              <a:gd name="connsiteX0" fmla="*/ 0 w 8802141"/>
              <a:gd name="connsiteY0" fmla="*/ 0 h 6832407"/>
              <a:gd name="connsiteX1" fmla="*/ 8802141 w 8802141"/>
              <a:gd name="connsiteY1" fmla="*/ 19050 h 6832407"/>
              <a:gd name="connsiteX2" fmla="*/ 8385824 w 8802141"/>
              <a:gd name="connsiteY2" fmla="*/ 2301326 h 6832407"/>
              <a:gd name="connsiteX3" fmla="*/ 7870383 w 8802141"/>
              <a:gd name="connsiteY3" fmla="*/ 5439971 h 6832407"/>
              <a:gd name="connsiteX4" fmla="*/ 7634812 w 8802141"/>
              <a:gd name="connsiteY4" fmla="*/ 6819900 h 6832407"/>
              <a:gd name="connsiteX5" fmla="*/ 5295900 w 8802141"/>
              <a:gd name="connsiteY5" fmla="*/ 4629150 h 6832407"/>
              <a:gd name="connsiteX6" fmla="*/ 0 w 8802141"/>
              <a:gd name="connsiteY6" fmla="*/ 0 h 6832407"/>
              <a:gd name="connsiteX0" fmla="*/ 0 w 8802141"/>
              <a:gd name="connsiteY0" fmla="*/ 0 h 6832407"/>
              <a:gd name="connsiteX1" fmla="*/ 8802141 w 8802141"/>
              <a:gd name="connsiteY1" fmla="*/ 19050 h 6832407"/>
              <a:gd name="connsiteX2" fmla="*/ 8385824 w 8802141"/>
              <a:gd name="connsiteY2" fmla="*/ 2301326 h 6832407"/>
              <a:gd name="connsiteX3" fmla="*/ 7870383 w 8802141"/>
              <a:gd name="connsiteY3" fmla="*/ 5439971 h 6832407"/>
              <a:gd name="connsiteX4" fmla="*/ 7634812 w 8802141"/>
              <a:gd name="connsiteY4" fmla="*/ 6819900 h 6832407"/>
              <a:gd name="connsiteX5" fmla="*/ 5295900 w 8802141"/>
              <a:gd name="connsiteY5" fmla="*/ 4629150 h 6832407"/>
              <a:gd name="connsiteX6" fmla="*/ 0 w 8802141"/>
              <a:gd name="connsiteY6" fmla="*/ 0 h 6832407"/>
              <a:gd name="connsiteX0" fmla="*/ 0 w 9007771"/>
              <a:gd name="connsiteY0" fmla="*/ 0 h 6831987"/>
              <a:gd name="connsiteX1" fmla="*/ 8802141 w 9007771"/>
              <a:gd name="connsiteY1" fmla="*/ 19050 h 6831987"/>
              <a:gd name="connsiteX2" fmla="*/ 8385824 w 9007771"/>
              <a:gd name="connsiteY2" fmla="*/ 2301326 h 6831987"/>
              <a:gd name="connsiteX3" fmla="*/ 8445298 w 9007771"/>
              <a:gd name="connsiteY3" fmla="*/ 5401460 h 6831987"/>
              <a:gd name="connsiteX4" fmla="*/ 7634812 w 9007771"/>
              <a:gd name="connsiteY4" fmla="*/ 6819900 h 6831987"/>
              <a:gd name="connsiteX5" fmla="*/ 5295900 w 9007771"/>
              <a:gd name="connsiteY5" fmla="*/ 4629150 h 6831987"/>
              <a:gd name="connsiteX6" fmla="*/ 0 w 9007771"/>
              <a:gd name="connsiteY6" fmla="*/ 0 h 6831987"/>
              <a:gd name="connsiteX0" fmla="*/ 0 w 9007771"/>
              <a:gd name="connsiteY0" fmla="*/ 0 h 6831987"/>
              <a:gd name="connsiteX1" fmla="*/ 8802141 w 9007771"/>
              <a:gd name="connsiteY1" fmla="*/ 19050 h 6831987"/>
              <a:gd name="connsiteX2" fmla="*/ 8385824 w 9007771"/>
              <a:gd name="connsiteY2" fmla="*/ 2301326 h 6831987"/>
              <a:gd name="connsiteX3" fmla="*/ 8445298 w 9007771"/>
              <a:gd name="connsiteY3" fmla="*/ 5401460 h 6831987"/>
              <a:gd name="connsiteX4" fmla="*/ 7634812 w 9007771"/>
              <a:gd name="connsiteY4" fmla="*/ 6819900 h 6831987"/>
              <a:gd name="connsiteX5" fmla="*/ 5295900 w 9007771"/>
              <a:gd name="connsiteY5" fmla="*/ 4629150 h 6831987"/>
              <a:gd name="connsiteX6" fmla="*/ 0 w 9007771"/>
              <a:gd name="connsiteY6" fmla="*/ 0 h 6831987"/>
              <a:gd name="connsiteX0" fmla="*/ 0 w 8802141"/>
              <a:gd name="connsiteY0" fmla="*/ 0 h 6868850"/>
              <a:gd name="connsiteX1" fmla="*/ 8802141 w 8802141"/>
              <a:gd name="connsiteY1" fmla="*/ 19050 h 6868850"/>
              <a:gd name="connsiteX2" fmla="*/ 8385824 w 8802141"/>
              <a:gd name="connsiteY2" fmla="*/ 2301326 h 6868850"/>
              <a:gd name="connsiteX3" fmla="*/ 8445298 w 8802141"/>
              <a:gd name="connsiteY3" fmla="*/ 5401460 h 6868850"/>
              <a:gd name="connsiteX4" fmla="*/ 7634812 w 8802141"/>
              <a:gd name="connsiteY4" fmla="*/ 6819900 h 6868850"/>
              <a:gd name="connsiteX5" fmla="*/ 5295900 w 8802141"/>
              <a:gd name="connsiteY5" fmla="*/ 4629150 h 6868850"/>
              <a:gd name="connsiteX6" fmla="*/ 0 w 8802141"/>
              <a:gd name="connsiteY6" fmla="*/ 0 h 6868850"/>
              <a:gd name="connsiteX0" fmla="*/ 0 w 8802141"/>
              <a:gd name="connsiteY0" fmla="*/ 0 h 7099296"/>
              <a:gd name="connsiteX1" fmla="*/ 8802141 w 8802141"/>
              <a:gd name="connsiteY1" fmla="*/ 19050 h 7099296"/>
              <a:gd name="connsiteX2" fmla="*/ 8385824 w 8802141"/>
              <a:gd name="connsiteY2" fmla="*/ 2301326 h 7099296"/>
              <a:gd name="connsiteX3" fmla="*/ 8445298 w 8802141"/>
              <a:gd name="connsiteY3" fmla="*/ 5401460 h 7099296"/>
              <a:gd name="connsiteX4" fmla="*/ 7932182 w 8802141"/>
              <a:gd name="connsiteY4" fmla="*/ 7070222 h 7099296"/>
              <a:gd name="connsiteX5" fmla="*/ 5295900 w 8802141"/>
              <a:gd name="connsiteY5" fmla="*/ 4629150 h 7099296"/>
              <a:gd name="connsiteX6" fmla="*/ 0 w 8802141"/>
              <a:gd name="connsiteY6" fmla="*/ 0 h 7099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02141" h="7099296">
                <a:moveTo>
                  <a:pt x="0" y="0"/>
                </a:moveTo>
                <a:lnTo>
                  <a:pt x="8802141" y="19050"/>
                </a:lnTo>
                <a:lnTo>
                  <a:pt x="8385824" y="2301326"/>
                </a:lnTo>
                <a:cubicBezTo>
                  <a:pt x="8230531" y="3204813"/>
                  <a:pt x="8471343" y="3955167"/>
                  <a:pt x="8445298" y="5401460"/>
                </a:cubicBezTo>
                <a:cubicBezTo>
                  <a:pt x="8756272" y="6905521"/>
                  <a:pt x="8361262" y="7205359"/>
                  <a:pt x="7932182" y="7070222"/>
                </a:cubicBezTo>
                <a:lnTo>
                  <a:pt x="5295900" y="46291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453" y="683832"/>
            <a:ext cx="3098253" cy="626938"/>
          </a:xfrm>
        </p:spPr>
        <p:txBody>
          <a:bodyPr>
            <a:noAutofit/>
          </a:bodyPr>
          <a:lstStyle/>
          <a:p>
            <a:r>
              <a:rPr lang="en-US" sz="2400" spc="21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Project</a:t>
            </a:r>
            <a:br>
              <a:rPr lang="en-US" sz="2400" spc="21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</a:br>
            <a:r>
              <a:rPr lang="en-US" sz="2400" spc="21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background:</a:t>
            </a:r>
            <a:endParaRPr lang="ru-RU" sz="2400" spc="21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Прямоугольник 7"/>
          <p:cNvSpPr/>
          <p:nvPr/>
        </p:nvSpPr>
        <p:spPr>
          <a:xfrm rot="2284163">
            <a:off x="-4767598" y="5289651"/>
            <a:ext cx="8458202" cy="7023533"/>
          </a:xfrm>
          <a:custGeom>
            <a:avLst/>
            <a:gdLst>
              <a:gd name="connsiteX0" fmla="*/ 0 w 4776537"/>
              <a:gd name="connsiteY0" fmla="*/ 0 h 6858000"/>
              <a:gd name="connsiteX1" fmla="*/ 4776537 w 4776537"/>
              <a:gd name="connsiteY1" fmla="*/ 0 h 6858000"/>
              <a:gd name="connsiteX2" fmla="*/ 4776537 w 4776537"/>
              <a:gd name="connsiteY2" fmla="*/ 6858000 h 6858000"/>
              <a:gd name="connsiteX3" fmla="*/ 0 w 4776537"/>
              <a:gd name="connsiteY3" fmla="*/ 6858000 h 6858000"/>
              <a:gd name="connsiteX4" fmla="*/ 0 w 4776537"/>
              <a:gd name="connsiteY4" fmla="*/ 0 h 6858000"/>
              <a:gd name="connsiteX0" fmla="*/ 0 w 6090987"/>
              <a:gd name="connsiteY0" fmla="*/ 0 h 6896100"/>
              <a:gd name="connsiteX1" fmla="*/ 6090987 w 6090987"/>
              <a:gd name="connsiteY1" fmla="*/ 38100 h 6896100"/>
              <a:gd name="connsiteX2" fmla="*/ 6090987 w 6090987"/>
              <a:gd name="connsiteY2" fmla="*/ 6896100 h 6896100"/>
              <a:gd name="connsiteX3" fmla="*/ 1314450 w 6090987"/>
              <a:gd name="connsiteY3" fmla="*/ 6896100 h 6896100"/>
              <a:gd name="connsiteX4" fmla="*/ 0 w 6090987"/>
              <a:gd name="connsiteY4" fmla="*/ 0 h 6896100"/>
              <a:gd name="connsiteX0" fmla="*/ 0 w 6090987"/>
              <a:gd name="connsiteY0" fmla="*/ 0 h 6896100"/>
              <a:gd name="connsiteX1" fmla="*/ 6090987 w 6090987"/>
              <a:gd name="connsiteY1" fmla="*/ 38100 h 6896100"/>
              <a:gd name="connsiteX2" fmla="*/ 6090987 w 6090987"/>
              <a:gd name="connsiteY2" fmla="*/ 6896100 h 6896100"/>
              <a:gd name="connsiteX3" fmla="*/ 2152650 w 6090987"/>
              <a:gd name="connsiteY3" fmla="*/ 6896100 h 6896100"/>
              <a:gd name="connsiteX4" fmla="*/ 0 w 6090987"/>
              <a:gd name="connsiteY4" fmla="*/ 0 h 6896100"/>
              <a:gd name="connsiteX0" fmla="*/ 0 w 6090987"/>
              <a:gd name="connsiteY0" fmla="*/ 0 h 6896100"/>
              <a:gd name="connsiteX1" fmla="*/ 6090987 w 6090987"/>
              <a:gd name="connsiteY1" fmla="*/ 38100 h 6896100"/>
              <a:gd name="connsiteX2" fmla="*/ 6090987 w 6090987"/>
              <a:gd name="connsiteY2" fmla="*/ 6896100 h 6896100"/>
              <a:gd name="connsiteX3" fmla="*/ 2324100 w 6090987"/>
              <a:gd name="connsiteY3" fmla="*/ 6877050 h 6896100"/>
              <a:gd name="connsiteX4" fmla="*/ 0 w 6090987"/>
              <a:gd name="connsiteY4" fmla="*/ 0 h 6896100"/>
              <a:gd name="connsiteX0" fmla="*/ 0 w 6110037"/>
              <a:gd name="connsiteY0" fmla="*/ 0 h 6896100"/>
              <a:gd name="connsiteX1" fmla="*/ 6110037 w 6110037"/>
              <a:gd name="connsiteY1" fmla="*/ 38100 h 6896100"/>
              <a:gd name="connsiteX2" fmla="*/ 6110037 w 6110037"/>
              <a:gd name="connsiteY2" fmla="*/ 6896100 h 6896100"/>
              <a:gd name="connsiteX3" fmla="*/ 2343150 w 6110037"/>
              <a:gd name="connsiteY3" fmla="*/ 6877050 h 6896100"/>
              <a:gd name="connsiteX4" fmla="*/ 0 w 6110037"/>
              <a:gd name="connsiteY4" fmla="*/ 0 h 6896100"/>
              <a:gd name="connsiteX0" fmla="*/ 0 w 6110037"/>
              <a:gd name="connsiteY0" fmla="*/ 0 h 6896100"/>
              <a:gd name="connsiteX1" fmla="*/ 6110037 w 6110037"/>
              <a:gd name="connsiteY1" fmla="*/ 38100 h 6896100"/>
              <a:gd name="connsiteX2" fmla="*/ 6110037 w 6110037"/>
              <a:gd name="connsiteY2" fmla="*/ 6896100 h 6896100"/>
              <a:gd name="connsiteX3" fmla="*/ 3295650 w 6110037"/>
              <a:gd name="connsiteY3" fmla="*/ 6877050 h 6896100"/>
              <a:gd name="connsiteX4" fmla="*/ 0 w 6110037"/>
              <a:gd name="connsiteY4" fmla="*/ 0 h 6896100"/>
              <a:gd name="connsiteX0" fmla="*/ 0 w 6529137"/>
              <a:gd name="connsiteY0" fmla="*/ 0 h 6858000"/>
              <a:gd name="connsiteX1" fmla="*/ 6529137 w 6529137"/>
              <a:gd name="connsiteY1" fmla="*/ 0 h 6858000"/>
              <a:gd name="connsiteX2" fmla="*/ 6529137 w 6529137"/>
              <a:gd name="connsiteY2" fmla="*/ 6858000 h 6858000"/>
              <a:gd name="connsiteX3" fmla="*/ 3714750 w 6529137"/>
              <a:gd name="connsiteY3" fmla="*/ 6838950 h 6858000"/>
              <a:gd name="connsiteX4" fmla="*/ 0 w 6529137"/>
              <a:gd name="connsiteY4" fmla="*/ 0 h 6858000"/>
              <a:gd name="connsiteX0" fmla="*/ 0 w 6529137"/>
              <a:gd name="connsiteY0" fmla="*/ 0 h 6858000"/>
              <a:gd name="connsiteX1" fmla="*/ 6529137 w 6529137"/>
              <a:gd name="connsiteY1" fmla="*/ 0 h 6858000"/>
              <a:gd name="connsiteX2" fmla="*/ 6529137 w 6529137"/>
              <a:gd name="connsiteY2" fmla="*/ 6858000 h 6858000"/>
              <a:gd name="connsiteX3" fmla="*/ 5295900 w 6529137"/>
              <a:gd name="connsiteY3" fmla="*/ 4629150 h 6858000"/>
              <a:gd name="connsiteX4" fmla="*/ 0 w 6529137"/>
              <a:gd name="connsiteY4" fmla="*/ 0 h 6858000"/>
              <a:gd name="connsiteX0" fmla="*/ 0 w 7614987"/>
              <a:gd name="connsiteY0" fmla="*/ 0 h 6819900"/>
              <a:gd name="connsiteX1" fmla="*/ 6529137 w 7614987"/>
              <a:gd name="connsiteY1" fmla="*/ 0 h 6819900"/>
              <a:gd name="connsiteX2" fmla="*/ 7614987 w 7614987"/>
              <a:gd name="connsiteY2" fmla="*/ 6819900 h 6819900"/>
              <a:gd name="connsiteX3" fmla="*/ 5295900 w 7614987"/>
              <a:gd name="connsiteY3" fmla="*/ 4629150 h 6819900"/>
              <a:gd name="connsiteX4" fmla="*/ 0 w 7614987"/>
              <a:gd name="connsiteY4" fmla="*/ 0 h 6819900"/>
              <a:gd name="connsiteX0" fmla="*/ 0 w 7672137"/>
              <a:gd name="connsiteY0" fmla="*/ 0 h 6819900"/>
              <a:gd name="connsiteX1" fmla="*/ 7672137 w 7672137"/>
              <a:gd name="connsiteY1" fmla="*/ 19050 h 6819900"/>
              <a:gd name="connsiteX2" fmla="*/ 7614987 w 7672137"/>
              <a:gd name="connsiteY2" fmla="*/ 6819900 h 6819900"/>
              <a:gd name="connsiteX3" fmla="*/ 5295900 w 7672137"/>
              <a:gd name="connsiteY3" fmla="*/ 4629150 h 6819900"/>
              <a:gd name="connsiteX4" fmla="*/ 0 w 7672137"/>
              <a:gd name="connsiteY4" fmla="*/ 0 h 6819900"/>
              <a:gd name="connsiteX0" fmla="*/ 0 w 8802141"/>
              <a:gd name="connsiteY0" fmla="*/ 0 h 6819900"/>
              <a:gd name="connsiteX1" fmla="*/ 8802141 w 8802141"/>
              <a:gd name="connsiteY1" fmla="*/ 19050 h 6819900"/>
              <a:gd name="connsiteX2" fmla="*/ 7614987 w 8802141"/>
              <a:gd name="connsiteY2" fmla="*/ 6819900 h 6819900"/>
              <a:gd name="connsiteX3" fmla="*/ 5295900 w 8802141"/>
              <a:gd name="connsiteY3" fmla="*/ 4629150 h 6819900"/>
              <a:gd name="connsiteX4" fmla="*/ 0 w 8802141"/>
              <a:gd name="connsiteY4" fmla="*/ 0 h 6819900"/>
              <a:gd name="connsiteX0" fmla="*/ 0 w 8802141"/>
              <a:gd name="connsiteY0" fmla="*/ 0 h 6819900"/>
              <a:gd name="connsiteX1" fmla="*/ 8802141 w 8802141"/>
              <a:gd name="connsiteY1" fmla="*/ 19050 h 6819900"/>
              <a:gd name="connsiteX2" fmla="*/ 7634812 w 8802141"/>
              <a:gd name="connsiteY2" fmla="*/ 6819900 h 6819900"/>
              <a:gd name="connsiteX3" fmla="*/ 5295900 w 8802141"/>
              <a:gd name="connsiteY3" fmla="*/ 4629150 h 6819900"/>
              <a:gd name="connsiteX4" fmla="*/ 0 w 8802141"/>
              <a:gd name="connsiteY4" fmla="*/ 0 h 6819900"/>
              <a:gd name="connsiteX0" fmla="*/ 0 w 8802141"/>
              <a:gd name="connsiteY0" fmla="*/ 0 h 6819900"/>
              <a:gd name="connsiteX1" fmla="*/ 8802141 w 8802141"/>
              <a:gd name="connsiteY1" fmla="*/ 19050 h 6819900"/>
              <a:gd name="connsiteX2" fmla="*/ 8385824 w 8802141"/>
              <a:gd name="connsiteY2" fmla="*/ 2301326 h 6819900"/>
              <a:gd name="connsiteX3" fmla="*/ 7634812 w 8802141"/>
              <a:gd name="connsiteY3" fmla="*/ 6819900 h 6819900"/>
              <a:gd name="connsiteX4" fmla="*/ 5295900 w 8802141"/>
              <a:gd name="connsiteY4" fmla="*/ 4629150 h 6819900"/>
              <a:gd name="connsiteX5" fmla="*/ 0 w 8802141"/>
              <a:gd name="connsiteY5" fmla="*/ 0 h 6819900"/>
              <a:gd name="connsiteX0" fmla="*/ 0 w 8802141"/>
              <a:gd name="connsiteY0" fmla="*/ 0 h 6819900"/>
              <a:gd name="connsiteX1" fmla="*/ 8802141 w 8802141"/>
              <a:gd name="connsiteY1" fmla="*/ 19050 h 6819900"/>
              <a:gd name="connsiteX2" fmla="*/ 8385824 w 8802141"/>
              <a:gd name="connsiteY2" fmla="*/ 2301326 h 6819900"/>
              <a:gd name="connsiteX3" fmla="*/ 7634812 w 8802141"/>
              <a:gd name="connsiteY3" fmla="*/ 6819900 h 6819900"/>
              <a:gd name="connsiteX4" fmla="*/ 5295900 w 8802141"/>
              <a:gd name="connsiteY4" fmla="*/ 4629150 h 6819900"/>
              <a:gd name="connsiteX5" fmla="*/ 0 w 8802141"/>
              <a:gd name="connsiteY5" fmla="*/ 0 h 6819900"/>
              <a:gd name="connsiteX0" fmla="*/ 0 w 8802141"/>
              <a:gd name="connsiteY0" fmla="*/ 0 h 6835578"/>
              <a:gd name="connsiteX1" fmla="*/ 8802141 w 8802141"/>
              <a:gd name="connsiteY1" fmla="*/ 19050 h 6835578"/>
              <a:gd name="connsiteX2" fmla="*/ 8385824 w 8802141"/>
              <a:gd name="connsiteY2" fmla="*/ 2301326 h 6835578"/>
              <a:gd name="connsiteX3" fmla="*/ 7870383 w 8802141"/>
              <a:gd name="connsiteY3" fmla="*/ 5439971 h 6835578"/>
              <a:gd name="connsiteX4" fmla="*/ 7634812 w 8802141"/>
              <a:gd name="connsiteY4" fmla="*/ 6819900 h 6835578"/>
              <a:gd name="connsiteX5" fmla="*/ 5295900 w 8802141"/>
              <a:gd name="connsiteY5" fmla="*/ 4629150 h 6835578"/>
              <a:gd name="connsiteX6" fmla="*/ 0 w 8802141"/>
              <a:gd name="connsiteY6" fmla="*/ 0 h 6835578"/>
              <a:gd name="connsiteX0" fmla="*/ 0 w 8802141"/>
              <a:gd name="connsiteY0" fmla="*/ 0 h 6832407"/>
              <a:gd name="connsiteX1" fmla="*/ 8802141 w 8802141"/>
              <a:gd name="connsiteY1" fmla="*/ 19050 h 6832407"/>
              <a:gd name="connsiteX2" fmla="*/ 8385824 w 8802141"/>
              <a:gd name="connsiteY2" fmla="*/ 2301326 h 6832407"/>
              <a:gd name="connsiteX3" fmla="*/ 7870383 w 8802141"/>
              <a:gd name="connsiteY3" fmla="*/ 5439971 h 6832407"/>
              <a:gd name="connsiteX4" fmla="*/ 7634812 w 8802141"/>
              <a:gd name="connsiteY4" fmla="*/ 6819900 h 6832407"/>
              <a:gd name="connsiteX5" fmla="*/ 5295900 w 8802141"/>
              <a:gd name="connsiteY5" fmla="*/ 4629150 h 6832407"/>
              <a:gd name="connsiteX6" fmla="*/ 0 w 8802141"/>
              <a:gd name="connsiteY6" fmla="*/ 0 h 6832407"/>
              <a:gd name="connsiteX0" fmla="*/ 0 w 8802141"/>
              <a:gd name="connsiteY0" fmla="*/ 0 h 6832407"/>
              <a:gd name="connsiteX1" fmla="*/ 8802141 w 8802141"/>
              <a:gd name="connsiteY1" fmla="*/ 19050 h 6832407"/>
              <a:gd name="connsiteX2" fmla="*/ 8385824 w 8802141"/>
              <a:gd name="connsiteY2" fmla="*/ 2301326 h 6832407"/>
              <a:gd name="connsiteX3" fmla="*/ 7870383 w 8802141"/>
              <a:gd name="connsiteY3" fmla="*/ 5439971 h 6832407"/>
              <a:gd name="connsiteX4" fmla="*/ 7634812 w 8802141"/>
              <a:gd name="connsiteY4" fmla="*/ 6819900 h 6832407"/>
              <a:gd name="connsiteX5" fmla="*/ 5295900 w 8802141"/>
              <a:gd name="connsiteY5" fmla="*/ 4629150 h 6832407"/>
              <a:gd name="connsiteX6" fmla="*/ 0 w 8802141"/>
              <a:gd name="connsiteY6" fmla="*/ 0 h 6832407"/>
              <a:gd name="connsiteX0" fmla="*/ 0 w 9007771"/>
              <a:gd name="connsiteY0" fmla="*/ 0 h 6831987"/>
              <a:gd name="connsiteX1" fmla="*/ 8802141 w 9007771"/>
              <a:gd name="connsiteY1" fmla="*/ 19050 h 6831987"/>
              <a:gd name="connsiteX2" fmla="*/ 8385824 w 9007771"/>
              <a:gd name="connsiteY2" fmla="*/ 2301326 h 6831987"/>
              <a:gd name="connsiteX3" fmla="*/ 8445298 w 9007771"/>
              <a:gd name="connsiteY3" fmla="*/ 5401460 h 6831987"/>
              <a:gd name="connsiteX4" fmla="*/ 7634812 w 9007771"/>
              <a:gd name="connsiteY4" fmla="*/ 6819900 h 6831987"/>
              <a:gd name="connsiteX5" fmla="*/ 5295900 w 9007771"/>
              <a:gd name="connsiteY5" fmla="*/ 4629150 h 6831987"/>
              <a:gd name="connsiteX6" fmla="*/ 0 w 9007771"/>
              <a:gd name="connsiteY6" fmla="*/ 0 h 6831987"/>
              <a:gd name="connsiteX0" fmla="*/ 0 w 9007771"/>
              <a:gd name="connsiteY0" fmla="*/ 0 h 6831987"/>
              <a:gd name="connsiteX1" fmla="*/ 8802141 w 9007771"/>
              <a:gd name="connsiteY1" fmla="*/ 19050 h 6831987"/>
              <a:gd name="connsiteX2" fmla="*/ 8385824 w 9007771"/>
              <a:gd name="connsiteY2" fmla="*/ 2301326 h 6831987"/>
              <a:gd name="connsiteX3" fmla="*/ 8445298 w 9007771"/>
              <a:gd name="connsiteY3" fmla="*/ 5401460 h 6831987"/>
              <a:gd name="connsiteX4" fmla="*/ 7634812 w 9007771"/>
              <a:gd name="connsiteY4" fmla="*/ 6819900 h 6831987"/>
              <a:gd name="connsiteX5" fmla="*/ 5295900 w 9007771"/>
              <a:gd name="connsiteY5" fmla="*/ 4629150 h 6831987"/>
              <a:gd name="connsiteX6" fmla="*/ 0 w 9007771"/>
              <a:gd name="connsiteY6" fmla="*/ 0 h 6831987"/>
              <a:gd name="connsiteX0" fmla="*/ 0 w 8802141"/>
              <a:gd name="connsiteY0" fmla="*/ 0 h 6868850"/>
              <a:gd name="connsiteX1" fmla="*/ 8802141 w 8802141"/>
              <a:gd name="connsiteY1" fmla="*/ 19050 h 6868850"/>
              <a:gd name="connsiteX2" fmla="*/ 8385824 w 8802141"/>
              <a:gd name="connsiteY2" fmla="*/ 2301326 h 6868850"/>
              <a:gd name="connsiteX3" fmla="*/ 8445298 w 8802141"/>
              <a:gd name="connsiteY3" fmla="*/ 5401460 h 6868850"/>
              <a:gd name="connsiteX4" fmla="*/ 7634812 w 8802141"/>
              <a:gd name="connsiteY4" fmla="*/ 6819900 h 6868850"/>
              <a:gd name="connsiteX5" fmla="*/ 5295900 w 8802141"/>
              <a:gd name="connsiteY5" fmla="*/ 4629150 h 6868850"/>
              <a:gd name="connsiteX6" fmla="*/ 0 w 8802141"/>
              <a:gd name="connsiteY6" fmla="*/ 0 h 6868850"/>
              <a:gd name="connsiteX0" fmla="*/ 0 w 8802141"/>
              <a:gd name="connsiteY0" fmla="*/ 0 h 7099296"/>
              <a:gd name="connsiteX1" fmla="*/ 8802141 w 8802141"/>
              <a:gd name="connsiteY1" fmla="*/ 19050 h 7099296"/>
              <a:gd name="connsiteX2" fmla="*/ 8385824 w 8802141"/>
              <a:gd name="connsiteY2" fmla="*/ 2301326 h 7099296"/>
              <a:gd name="connsiteX3" fmla="*/ 8445298 w 8802141"/>
              <a:gd name="connsiteY3" fmla="*/ 5401460 h 7099296"/>
              <a:gd name="connsiteX4" fmla="*/ 7932182 w 8802141"/>
              <a:gd name="connsiteY4" fmla="*/ 7070222 h 7099296"/>
              <a:gd name="connsiteX5" fmla="*/ 5295900 w 8802141"/>
              <a:gd name="connsiteY5" fmla="*/ 4629150 h 7099296"/>
              <a:gd name="connsiteX6" fmla="*/ 0 w 8802141"/>
              <a:gd name="connsiteY6" fmla="*/ 0 h 7099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02141" h="7099296">
                <a:moveTo>
                  <a:pt x="0" y="0"/>
                </a:moveTo>
                <a:lnTo>
                  <a:pt x="8802141" y="19050"/>
                </a:lnTo>
                <a:lnTo>
                  <a:pt x="8385824" y="2301326"/>
                </a:lnTo>
                <a:cubicBezTo>
                  <a:pt x="8230531" y="3204813"/>
                  <a:pt x="8471343" y="3955167"/>
                  <a:pt x="8445298" y="5401460"/>
                </a:cubicBezTo>
                <a:cubicBezTo>
                  <a:pt x="8756272" y="6905521"/>
                  <a:pt x="8361262" y="7205359"/>
                  <a:pt x="7932182" y="7070222"/>
                </a:cubicBezTo>
                <a:lnTo>
                  <a:pt x="5295900" y="46291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0459" y="5700815"/>
            <a:ext cx="1107652" cy="1314001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3247871" y="1265536"/>
            <a:ext cx="1079158" cy="1054669"/>
            <a:chOff x="2868728" y="1613622"/>
            <a:chExt cx="1244951" cy="1247157"/>
          </a:xfrm>
        </p:grpSpPr>
        <p:sp>
          <p:nvSpPr>
            <p:cNvPr id="32" name="Овал 31"/>
            <p:cNvSpPr/>
            <p:nvPr/>
          </p:nvSpPr>
          <p:spPr>
            <a:xfrm>
              <a:off x="2868728" y="1613622"/>
              <a:ext cx="1244951" cy="1247157"/>
            </a:xfrm>
            <a:prstGeom prst="ellipse">
              <a:avLst/>
            </a:prstGeom>
            <a:solidFill>
              <a:srgbClr val="6CC5DB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3001643" y="1746772"/>
              <a:ext cx="979123" cy="980858"/>
            </a:xfrm>
            <a:prstGeom prst="ellipse">
              <a:avLst/>
            </a:prstGeom>
            <a:solidFill>
              <a:srgbClr val="6CC5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1093310" y="4580897"/>
            <a:ext cx="1079158" cy="1054669"/>
            <a:chOff x="2868728" y="1613622"/>
            <a:chExt cx="1244951" cy="1247157"/>
          </a:xfrm>
        </p:grpSpPr>
        <p:sp>
          <p:nvSpPr>
            <p:cNvPr id="35" name="Овал 34"/>
            <p:cNvSpPr/>
            <p:nvPr/>
          </p:nvSpPr>
          <p:spPr>
            <a:xfrm>
              <a:off x="2868728" y="1613622"/>
              <a:ext cx="1244951" cy="1247157"/>
            </a:xfrm>
            <a:prstGeom prst="ellipse">
              <a:avLst/>
            </a:prstGeom>
            <a:solidFill>
              <a:srgbClr val="6CC5DB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3001643" y="1746772"/>
              <a:ext cx="979123" cy="980858"/>
            </a:xfrm>
            <a:prstGeom prst="ellipse">
              <a:avLst/>
            </a:prstGeom>
            <a:solidFill>
              <a:srgbClr val="6CC5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1793800" y="2576306"/>
            <a:ext cx="1717926" cy="1764160"/>
            <a:chOff x="2868728" y="1613622"/>
            <a:chExt cx="1244951" cy="1247157"/>
          </a:xfrm>
        </p:grpSpPr>
        <p:sp>
          <p:nvSpPr>
            <p:cNvPr id="41" name="Овал 40"/>
            <p:cNvSpPr/>
            <p:nvPr/>
          </p:nvSpPr>
          <p:spPr>
            <a:xfrm>
              <a:off x="2868728" y="1613622"/>
              <a:ext cx="1244951" cy="1247157"/>
            </a:xfrm>
            <a:prstGeom prst="ellipse">
              <a:avLst/>
            </a:prstGeom>
            <a:solidFill>
              <a:srgbClr val="6CC5DB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3001643" y="1746772"/>
              <a:ext cx="979123" cy="980858"/>
            </a:xfrm>
            <a:prstGeom prst="ellipse">
              <a:avLst/>
            </a:prstGeom>
            <a:solidFill>
              <a:srgbClr val="6CC5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4419294" y="1075085"/>
            <a:ext cx="4572000" cy="38472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4C5566"/>
                </a:solidFill>
              </a:rPr>
              <a:t>Decentralized orders system </a:t>
            </a:r>
            <a:r>
              <a:rPr lang="ru-RU" dirty="0">
                <a:solidFill>
                  <a:srgbClr val="4C5566"/>
                </a:solidFill>
              </a:rPr>
              <a:t>(</a:t>
            </a:r>
            <a:r>
              <a:rPr lang="en-US" dirty="0">
                <a:solidFill>
                  <a:srgbClr val="4C5566"/>
                </a:solidFill>
              </a:rPr>
              <a:t>total involved 15 people in each of the stores</a:t>
            </a:r>
            <a:r>
              <a:rPr lang="ru-RU" dirty="0">
                <a:solidFill>
                  <a:srgbClr val="4C5566"/>
                </a:solidFill>
              </a:rPr>
              <a:t>)</a:t>
            </a:r>
            <a:endParaRPr lang="en-US" dirty="0">
              <a:solidFill>
                <a:srgbClr val="4C5566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4C5566"/>
                </a:solidFill>
              </a:rPr>
              <a:t>Manual order </a:t>
            </a:r>
            <a:r>
              <a:rPr lang="en-US" dirty="0">
                <a:solidFill>
                  <a:srgbClr val="4C5566"/>
                </a:solidFill>
              </a:rPr>
              <a:t>of each item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4C5566"/>
                </a:solidFill>
              </a:rPr>
              <a:t>The quality </a:t>
            </a:r>
            <a:r>
              <a:rPr lang="en-US" dirty="0">
                <a:solidFill>
                  <a:srgbClr val="4C5566"/>
                </a:solidFill>
              </a:rPr>
              <a:t>of the order is low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4C5566"/>
                </a:solidFill>
              </a:rPr>
              <a:t>The physical place for the formation of orders </a:t>
            </a:r>
            <a:r>
              <a:rPr lang="en-US" dirty="0">
                <a:solidFill>
                  <a:srgbClr val="4C5566"/>
                </a:solidFill>
              </a:rPr>
              <a:t>is</a:t>
            </a:r>
            <a:r>
              <a:rPr lang="en-US" b="1" dirty="0">
                <a:solidFill>
                  <a:srgbClr val="4C5566"/>
                </a:solidFill>
              </a:rPr>
              <a:t> </a:t>
            </a:r>
            <a:r>
              <a:rPr lang="en-US" dirty="0">
                <a:solidFill>
                  <a:srgbClr val="4C5566"/>
                </a:solidFill>
              </a:rPr>
              <a:t>in the client's accounting system on the enterprise servers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4C5566"/>
                </a:solidFill>
              </a:rPr>
              <a:t>Inability to manage inventory properly</a:t>
            </a:r>
            <a:r>
              <a:rPr lang="en-US" dirty="0">
                <a:solidFill>
                  <a:srgbClr val="4C5566"/>
                </a:solidFill>
              </a:rPr>
              <a:t> and analyze the reasons for the shortage and surplus goods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4C5566"/>
                </a:solidFill>
              </a:rPr>
              <a:t>The deficit </a:t>
            </a:r>
            <a:r>
              <a:rPr lang="en-US" dirty="0">
                <a:solidFill>
                  <a:srgbClr val="4C5566"/>
                </a:solidFill>
              </a:rPr>
              <a:t>for one commodity item and the surplus stocks for other items</a:t>
            </a:r>
            <a:endParaRPr lang="ru-RU" sz="1400" dirty="0">
              <a:solidFill>
                <a:srgbClr val="4C5566"/>
              </a:solidFill>
            </a:endParaRPr>
          </a:p>
          <a:p>
            <a:endParaRPr lang="ru-RU" sz="1400" dirty="0">
              <a:solidFill>
                <a:srgbClr val="4C5566"/>
              </a:solidFill>
            </a:endParaRPr>
          </a:p>
          <a:p>
            <a:endParaRPr lang="ru-RU" sz="1400" dirty="0">
              <a:solidFill>
                <a:srgbClr val="4C5566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191" y="3038186"/>
            <a:ext cx="873332" cy="8733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986" y="4821047"/>
            <a:ext cx="551927" cy="5519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06" y="1517982"/>
            <a:ext cx="475488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00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42"/>
          <a:stretch/>
        </p:blipFill>
        <p:spPr>
          <a:xfrm>
            <a:off x="-7837" y="0"/>
            <a:ext cx="9144000" cy="1447856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92792" y="444282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/>
            <a:r>
              <a:rPr lang="en-US" sz="2000" spc="21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 project in process</a:t>
            </a:r>
            <a:r>
              <a:rPr lang="ru-RU" sz="2000" spc="21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6405" y="1748426"/>
            <a:ext cx="30763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Based on the software product a centralized system for order and inventory management has been created 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07977" y="2062971"/>
            <a:ext cx="2959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The data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exchange between</a:t>
            </a:r>
          </a:p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customer's accounting system</a:t>
            </a:r>
          </a:p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ASTOR and ABM Cloud inventory management system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6405" y="3385436"/>
            <a:ext cx="3083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To the inventory management system</a:t>
            </a:r>
          </a:p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connected 92 thousand SKU and 100 suppliers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216810" y="1135287"/>
            <a:ext cx="694707" cy="68579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200" b="1" dirty="0">
              <a:solidFill>
                <a:schemeClr val="tx1"/>
              </a:solidFill>
            </a:endParaRPr>
          </a:p>
        </p:txBody>
      </p:sp>
      <p:cxnSp>
        <p:nvCxnSpPr>
          <p:cNvPr id="13" name="Прямая соединительная линия 12"/>
          <p:cNvCxnSpPr>
            <a:stCxn id="11" idx="4"/>
          </p:cNvCxnSpPr>
          <p:nvPr/>
        </p:nvCxnSpPr>
        <p:spPr>
          <a:xfrm flipH="1">
            <a:off x="4564163" y="1821086"/>
            <a:ext cx="1" cy="5036914"/>
          </a:xfrm>
          <a:prstGeom prst="line">
            <a:avLst/>
          </a:prstGeom>
          <a:ln>
            <a:solidFill>
              <a:srgbClr val="D6DC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13343" y="3089501"/>
            <a:ext cx="123248" cy="12166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200" b="1" dirty="0">
              <a:solidFill>
                <a:schemeClr val="tx1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513253" y="4410018"/>
            <a:ext cx="123248" cy="12166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200" b="1" dirty="0">
              <a:solidFill>
                <a:schemeClr val="tx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502539" y="5926982"/>
            <a:ext cx="123248" cy="12166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200" b="1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95061" y="1595103"/>
            <a:ext cx="1395575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625" spc="-135" dirty="0">
                <a:solidFill>
                  <a:srgbClr val="65D5F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  <a:endParaRPr lang="ru-RU" sz="8625" spc="-135" dirty="0">
              <a:solidFill>
                <a:srgbClr val="65D5FA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95084" y="1892138"/>
            <a:ext cx="1395575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625" spc="-135" dirty="0">
                <a:solidFill>
                  <a:srgbClr val="65D5F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</a:t>
            </a:r>
            <a:r>
              <a:rPr lang="uk-UA" sz="8625" spc="-135" dirty="0">
                <a:solidFill>
                  <a:srgbClr val="65D5F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endParaRPr lang="ru-RU" sz="8625" spc="-135" dirty="0">
              <a:solidFill>
                <a:srgbClr val="65D5FA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79132" y="3240705"/>
            <a:ext cx="1395575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625" spc="-135" dirty="0">
                <a:solidFill>
                  <a:srgbClr val="65D5F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</a:t>
            </a:r>
            <a:r>
              <a:rPr lang="uk-UA" sz="8625" spc="-135" dirty="0">
                <a:solidFill>
                  <a:srgbClr val="65D5F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endParaRPr lang="ru-RU" sz="8625" spc="-135" dirty="0">
              <a:solidFill>
                <a:srgbClr val="65D5FA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8841743" y="6296314"/>
            <a:ext cx="302257" cy="561686"/>
          </a:xfrm>
          <a:prstGeom prst="line">
            <a:avLst/>
          </a:prstGeom>
          <a:ln>
            <a:solidFill>
              <a:srgbClr val="1FBA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8139100" y="5926982"/>
            <a:ext cx="949405" cy="578067"/>
          </a:xfrm>
          <a:prstGeom prst="line">
            <a:avLst/>
          </a:prstGeom>
          <a:ln>
            <a:solidFill>
              <a:srgbClr val="1FBA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748425" y="4692029"/>
            <a:ext cx="1395575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625" spc="-135" dirty="0">
                <a:solidFill>
                  <a:srgbClr val="65D5F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</a:t>
            </a:r>
            <a:r>
              <a:rPr lang="uk-UA" sz="8625" spc="-135" dirty="0">
                <a:solidFill>
                  <a:srgbClr val="65D5F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endParaRPr lang="ru-RU" sz="8625" spc="-135" dirty="0">
              <a:solidFill>
                <a:srgbClr val="65D5FA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954839" y="4554187"/>
            <a:ext cx="31098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At the initial stage for each</a:t>
            </a:r>
          </a:p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positions the buffers are calculated, then</a:t>
            </a:r>
          </a:p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The system automatically arranged for</a:t>
            </a:r>
          </a:p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current demand.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15294" y="5085430"/>
            <a:ext cx="1395575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625" spc="-135" dirty="0">
                <a:solidFill>
                  <a:srgbClr val="65D5F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</a:t>
            </a:r>
            <a:r>
              <a:rPr lang="uk-UA" sz="8625" spc="-135" dirty="0">
                <a:solidFill>
                  <a:srgbClr val="65D5F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endParaRPr lang="ru-RU" sz="8625" spc="-135" dirty="0">
              <a:solidFill>
                <a:srgbClr val="65D5FA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42860" y="5588428"/>
            <a:ext cx="2498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Cross-docking goods management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29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4" grpId="0" animBg="1"/>
      <p:bldP spid="15" grpId="0" animBg="1"/>
      <p:bldP spid="16" grpId="0" animBg="1"/>
      <p:bldP spid="17" grpId="0"/>
      <p:bldP spid="17" grpId="1"/>
      <p:bldP spid="18" grpId="0"/>
      <p:bldP spid="18" grpId="1"/>
      <p:bldP spid="19" grpId="0"/>
      <p:bldP spid="19" grpId="1"/>
      <p:bldP spid="22" grpId="0"/>
      <p:bldP spid="22" grpId="1"/>
      <p:bldP spid="24" grpId="0"/>
      <p:bldP spid="2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748" y="0"/>
            <a:ext cx="6182831" cy="927795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67748" y="-24203"/>
            <a:ext cx="6207458" cy="6869760"/>
          </a:xfrm>
          <a:prstGeom prst="rect">
            <a:avLst/>
          </a:prstGeom>
          <a:solidFill>
            <a:srgbClr val="3B4A5D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594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285163" y="6712098"/>
            <a:ext cx="1052512" cy="18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2054D36-15C7-4DE1-BB8C-CC61DE83F41A}" type="slidenum">
              <a:rPr lang="lt-LT" sz="1400">
                <a:latin typeface="Calibri" pitchFamily="34" charset="0"/>
                <a:ea typeface="MS PGothic" pitchFamily="34" charset="-128"/>
                <a:cs typeface="Geneva" charset="0"/>
              </a:rPr>
              <a:pPr eaLnBrk="1" hangingPunct="1"/>
              <a:t>5</a:t>
            </a:fld>
            <a:endParaRPr lang="lt-LT" sz="1400">
              <a:latin typeface="Calibri" pitchFamily="34" charset="0"/>
              <a:ea typeface="MS PGothic" pitchFamily="34" charset="-128"/>
              <a:cs typeface="Geneva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-2543" y="463225"/>
            <a:ext cx="3406001" cy="70712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pc="210">
                <a:solidFill>
                  <a:srgbClr val="4C556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spc="90" dirty="0"/>
              <a:t>Results and effects:</a:t>
            </a:r>
            <a:br>
              <a:rPr lang="ru-RU" spc="90" dirty="0"/>
            </a:br>
            <a:endParaRPr lang="en-US" spc="90" dirty="0"/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5092646" y="505261"/>
            <a:ext cx="33449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Geneva" charset="0"/>
              </a:rPr>
              <a:t>3 people manage 80 000 SKU. Optimization of personnel</a:t>
            </a:r>
            <a:endParaRPr lang="en-US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Geneva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5127845" y="1626320"/>
            <a:ext cx="35718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342900" indent="-342900">
              <a:spcBef>
                <a:spcPct val="50000"/>
              </a:spcBef>
              <a:buFontTx/>
              <a:buAutoNum type="arabicPeriod" startAt="4"/>
              <a:defRPr sz="1400">
                <a:solidFill>
                  <a:schemeClr val="bg1"/>
                </a:solidFill>
                <a:ea typeface="MS PGothic" pitchFamily="34" charset="-128"/>
                <a:cs typeface="Geneva" charset="0"/>
              </a:defRPr>
            </a:lvl1pPr>
            <a:lvl2pPr marL="742950" indent="-285750" eaLnBrk="0" hangingPunct="0">
              <a:defRPr>
                <a:latin typeface="Arial" pitchFamily="34" charset="0"/>
              </a:defRPr>
            </a:lvl2pPr>
            <a:lvl3pPr marL="1143000" indent="-228600" eaLnBrk="0" hangingPunct="0">
              <a:defRPr>
                <a:latin typeface="Arial" pitchFamily="34" charset="0"/>
              </a:defRPr>
            </a:lvl3pPr>
            <a:lvl4pPr marL="1600200" indent="-228600" eaLnBrk="0" hangingPunct="0">
              <a:defRPr>
                <a:latin typeface="Arial" pitchFamily="34" charset="0"/>
              </a:defRPr>
            </a:lvl4pPr>
            <a:lvl5pPr marL="2057400" indent="-228600" eaLnBrk="0" hangingPunct="0">
              <a:defRPr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The level of missed sales has been reduced to 2.4% (from 10%  to 12%)</a:t>
            </a:r>
            <a:endParaRPr lang="ru-RU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4315017" y="566525"/>
            <a:ext cx="511423" cy="49981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4315017" y="2935063"/>
            <a:ext cx="511423" cy="49981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4290359" y="5305142"/>
            <a:ext cx="511423" cy="49981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0"/>
          <a:stretch/>
        </p:blipFill>
        <p:spPr>
          <a:xfrm>
            <a:off x="-1780545" y="2104952"/>
            <a:ext cx="7096361" cy="4774554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578018" y="1672961"/>
            <a:ext cx="1079158" cy="1054669"/>
            <a:chOff x="2578018" y="1672961"/>
            <a:chExt cx="1079158" cy="1054669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2578018" y="1672961"/>
              <a:ext cx="1079158" cy="1054669"/>
              <a:chOff x="2868728" y="1613622"/>
              <a:chExt cx="1244951" cy="1247157"/>
            </a:xfrm>
          </p:grpSpPr>
          <p:sp>
            <p:nvSpPr>
              <p:cNvPr id="28" name="Овал 27"/>
              <p:cNvSpPr/>
              <p:nvPr/>
            </p:nvSpPr>
            <p:spPr>
              <a:xfrm>
                <a:off x="2868728" y="1613622"/>
                <a:ext cx="1244951" cy="1247157"/>
              </a:xfrm>
              <a:prstGeom prst="ellipse">
                <a:avLst/>
              </a:prstGeom>
              <a:solidFill>
                <a:srgbClr val="6CC5DB">
                  <a:alpha val="7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Овал 7"/>
              <p:cNvSpPr/>
              <p:nvPr/>
            </p:nvSpPr>
            <p:spPr>
              <a:xfrm>
                <a:off x="3001643" y="1746772"/>
                <a:ext cx="979123" cy="980858"/>
              </a:xfrm>
              <a:prstGeom prst="ellipse">
                <a:avLst/>
              </a:prstGeom>
              <a:solidFill>
                <a:srgbClr val="6CC5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3121" y="2041554"/>
              <a:ext cx="348952" cy="34895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5092646" y="3001210"/>
            <a:ext cx="3786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Accelerated goods turnover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4316334" y="1695348"/>
            <a:ext cx="511423" cy="49981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4290359" y="4065427"/>
            <a:ext cx="511423" cy="49981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100956" y="3887696"/>
            <a:ext cx="3598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Reviewed and optimized supply schedules for many suppliers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63710" y="5090954"/>
            <a:ext cx="4067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Revised assortment matrices .</a:t>
            </a:r>
          </a:p>
          <a:p>
            <a:r>
              <a:rPr lang="en-US" dirty="0">
                <a:solidFill>
                  <a:schemeClr val="bg1"/>
                </a:solidFill>
              </a:rPr>
              <a:t>Optimized assortment,</a:t>
            </a:r>
          </a:p>
          <a:p>
            <a:r>
              <a:rPr lang="en-US" dirty="0">
                <a:solidFill>
                  <a:schemeClr val="bg1"/>
                </a:solidFill>
              </a:rPr>
              <a:t>do not deal with those goods that lie on the shelf and are not for sale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568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"/>
          <a:stretch/>
        </p:blipFill>
        <p:spPr>
          <a:xfrm>
            <a:off x="-333829" y="81829"/>
            <a:ext cx="9477829" cy="6848182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275771" y="-34509"/>
            <a:ext cx="5525375" cy="701881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600900" y="2566049"/>
            <a:ext cx="36411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pc="40" dirty="0">
                <a:solidFill>
                  <a:srgbClr val="4C55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EE </a:t>
            </a:r>
            <a:r>
              <a:rPr lang="ru-RU" spc="40" dirty="0">
                <a:solidFill>
                  <a:srgbClr val="4C55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</a:t>
            </a:r>
            <a:r>
              <a:rPr lang="ru-RU" altLang="ru-RU" spc="40" dirty="0">
                <a:solidFill>
                  <a:srgbClr val="4C55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372 884-00-64</a:t>
            </a:r>
            <a:endParaRPr lang="ru-RU" spc="40" dirty="0">
              <a:solidFill>
                <a:srgbClr val="4C556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pc="40" dirty="0">
                <a:solidFill>
                  <a:srgbClr val="4C55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UA </a:t>
            </a:r>
            <a:r>
              <a:rPr lang="ru-RU" spc="40" dirty="0">
                <a:solidFill>
                  <a:srgbClr val="4C55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+380 (44) 207-39-55</a:t>
            </a:r>
            <a:r>
              <a:rPr lang="en-US" spc="40" dirty="0">
                <a:solidFill>
                  <a:srgbClr val="4C55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br>
              <a:rPr lang="en-US" spc="40" dirty="0">
                <a:solidFill>
                  <a:srgbClr val="4C556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pc="40" dirty="0">
                <a:solidFill>
                  <a:srgbClr val="4C55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RU </a:t>
            </a:r>
            <a:r>
              <a:rPr lang="ru-RU" spc="40" dirty="0">
                <a:solidFill>
                  <a:srgbClr val="4C55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+7 (495) 204-15-09    </a:t>
            </a:r>
            <a:endParaRPr lang="en-US" spc="40" dirty="0">
              <a:solidFill>
                <a:srgbClr val="4C556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27480" y="4909972"/>
            <a:ext cx="35879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pc="40" dirty="0">
                <a:solidFill>
                  <a:srgbClr val="4C55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www.abmcloud.com</a:t>
            </a:r>
            <a:endParaRPr lang="ru-RU" spc="40" dirty="0">
              <a:solidFill>
                <a:srgbClr val="4C556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eaLnBrk="0" hangingPunct="0"/>
            <a:r>
              <a:rPr lang="en-US" spc="40" dirty="0">
                <a:solidFill>
                  <a:srgbClr val="4C55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ru-RU" spc="40" dirty="0">
              <a:solidFill>
                <a:srgbClr val="4C556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eaLnBrk="0" hangingPunct="0"/>
            <a:r>
              <a:rPr lang="en-US" spc="40" dirty="0">
                <a:solidFill>
                  <a:srgbClr val="4C55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ru-RU" spc="40" dirty="0">
              <a:solidFill>
                <a:srgbClr val="4C556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25978" y="3973447"/>
            <a:ext cx="2582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spc="40" dirty="0">
                <a:solidFill>
                  <a:srgbClr val="4C55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sales@abmcloud.com</a:t>
            </a:r>
            <a:endParaRPr lang="ru-RU" spc="40" dirty="0">
              <a:solidFill>
                <a:srgbClr val="4C556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7" name="Picture 2" descr="http://tsumbaluk.jaya-test.com/design/img/home-sect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22658" y="-452360"/>
            <a:ext cx="2786095" cy="300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8083913" y="266700"/>
            <a:ext cx="1066389" cy="2111914"/>
          </a:xfrm>
          <a:prstGeom prst="line">
            <a:avLst/>
          </a:prstGeom>
          <a:ln>
            <a:solidFill>
              <a:srgbClr val="1FBA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Равнобедренный треугольник 17"/>
          <p:cNvSpPr/>
          <p:nvPr/>
        </p:nvSpPr>
        <p:spPr>
          <a:xfrm rot="16200000">
            <a:off x="7669671" y="651175"/>
            <a:ext cx="2120717" cy="827941"/>
          </a:xfrm>
          <a:custGeom>
            <a:avLst/>
            <a:gdLst>
              <a:gd name="connsiteX0" fmla="*/ 0 w 1119232"/>
              <a:gd name="connsiteY0" fmla="*/ 1016626 h 1016626"/>
              <a:gd name="connsiteX1" fmla="*/ 559616 w 1119232"/>
              <a:gd name="connsiteY1" fmla="*/ 0 h 1016626"/>
              <a:gd name="connsiteX2" fmla="*/ 1119232 w 1119232"/>
              <a:gd name="connsiteY2" fmla="*/ 1016626 h 1016626"/>
              <a:gd name="connsiteX3" fmla="*/ 0 w 1119232"/>
              <a:gd name="connsiteY3" fmla="*/ 1016626 h 1016626"/>
              <a:gd name="connsiteX0" fmla="*/ 0 w 2120717"/>
              <a:gd name="connsiteY0" fmla="*/ 1045655 h 1045655"/>
              <a:gd name="connsiteX1" fmla="*/ 1561101 w 2120717"/>
              <a:gd name="connsiteY1" fmla="*/ 0 h 1045655"/>
              <a:gd name="connsiteX2" fmla="*/ 2120717 w 2120717"/>
              <a:gd name="connsiteY2" fmla="*/ 1016626 h 1045655"/>
              <a:gd name="connsiteX3" fmla="*/ 0 w 2120717"/>
              <a:gd name="connsiteY3" fmla="*/ 1045655 h 1045655"/>
              <a:gd name="connsiteX0" fmla="*/ 0 w 2120717"/>
              <a:gd name="connsiteY0" fmla="*/ 827941 h 827941"/>
              <a:gd name="connsiteX1" fmla="*/ 1604644 w 2120717"/>
              <a:gd name="connsiteY1" fmla="*/ 0 h 827941"/>
              <a:gd name="connsiteX2" fmla="*/ 2120717 w 2120717"/>
              <a:gd name="connsiteY2" fmla="*/ 798912 h 827941"/>
              <a:gd name="connsiteX3" fmla="*/ 0 w 2120717"/>
              <a:gd name="connsiteY3" fmla="*/ 827941 h 827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0717" h="827941">
                <a:moveTo>
                  <a:pt x="0" y="827941"/>
                </a:moveTo>
                <a:lnTo>
                  <a:pt x="1604644" y="0"/>
                </a:lnTo>
                <a:lnTo>
                  <a:pt x="2120717" y="798912"/>
                </a:lnTo>
                <a:lnTo>
                  <a:pt x="0" y="827941"/>
                </a:lnTo>
                <a:close/>
              </a:path>
            </a:pathLst>
          </a:custGeom>
          <a:gradFill flip="none" rotWithShape="1">
            <a:gsLst>
              <a:gs pos="90000">
                <a:srgbClr val="6FC8CC"/>
              </a:gs>
              <a:gs pos="100000">
                <a:srgbClr val="64C0F9"/>
              </a:gs>
              <a:gs pos="11000">
                <a:srgbClr val="6AC4E3"/>
              </a:gs>
            </a:gsLst>
            <a:lin ang="13500000" scaled="1"/>
            <a:tileRect/>
          </a:gradFill>
          <a:ln>
            <a:solidFill>
              <a:srgbClr val="6FC8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5841724" y="2661689"/>
            <a:ext cx="0" cy="694332"/>
          </a:xfrm>
          <a:prstGeom prst="line">
            <a:avLst/>
          </a:prstGeom>
          <a:ln>
            <a:solidFill>
              <a:srgbClr val="1FBA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6434210" y="3768484"/>
            <a:ext cx="2083526" cy="2980"/>
          </a:xfrm>
          <a:prstGeom prst="line">
            <a:avLst/>
          </a:prstGeom>
          <a:ln>
            <a:solidFill>
              <a:srgbClr val="1FBA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1391143" y="2089486"/>
            <a:ext cx="0" cy="476563"/>
          </a:xfrm>
          <a:prstGeom prst="line">
            <a:avLst/>
          </a:prstGeom>
          <a:ln w="3175">
            <a:solidFill>
              <a:srgbClr val="1FBA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1363757" y="2072194"/>
            <a:ext cx="474286" cy="0"/>
          </a:xfrm>
          <a:prstGeom prst="line">
            <a:avLst/>
          </a:prstGeom>
          <a:ln w="3175">
            <a:solidFill>
              <a:srgbClr val="1FBA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7207195" y="-88808"/>
            <a:ext cx="1896227" cy="1214837"/>
          </a:xfrm>
          <a:prstGeom prst="line">
            <a:avLst/>
          </a:prstGeom>
          <a:ln>
            <a:solidFill>
              <a:srgbClr val="1FBA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Группа 33"/>
          <p:cNvGrpSpPr/>
          <p:nvPr/>
        </p:nvGrpSpPr>
        <p:grpSpPr>
          <a:xfrm rot="10800000">
            <a:off x="4349535" y="5633738"/>
            <a:ext cx="474286" cy="476563"/>
            <a:chOff x="220303" y="1901038"/>
            <a:chExt cx="474286" cy="476563"/>
          </a:xfrm>
        </p:grpSpPr>
        <p:cxnSp>
          <p:nvCxnSpPr>
            <p:cNvPr id="32" name="Прямая соединительная линия 31"/>
            <p:cNvCxnSpPr/>
            <p:nvPr/>
          </p:nvCxnSpPr>
          <p:spPr>
            <a:xfrm flipV="1">
              <a:off x="220303" y="1901038"/>
              <a:ext cx="0" cy="476563"/>
            </a:xfrm>
            <a:prstGeom prst="line">
              <a:avLst/>
            </a:prstGeom>
            <a:ln w="3175">
              <a:solidFill>
                <a:srgbClr val="1FBA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H="1">
              <a:off x="220303" y="1901038"/>
              <a:ext cx="474286" cy="0"/>
            </a:xfrm>
            <a:prstGeom prst="line">
              <a:avLst/>
            </a:prstGeom>
            <a:ln w="3175">
              <a:solidFill>
                <a:srgbClr val="1FBA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1600900" y="1238485"/>
            <a:ext cx="6300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210">
                <a:solidFill>
                  <a:srgbClr val="4C55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Contacts</a:t>
            </a:r>
            <a:endParaRPr lang="ru-RU" spc="210" dirty="0">
              <a:solidFill>
                <a:srgbClr val="4C556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4398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886</TotalTime>
  <Words>351</Words>
  <Application>Microsoft Office PowerPoint</Application>
  <PresentationFormat>Экран (4:3)</PresentationFormat>
  <Paragraphs>54</Paragraphs>
  <Slides>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4" baseType="lpstr">
      <vt:lpstr>MS PGothic</vt:lpstr>
      <vt:lpstr>Geneva</vt:lpstr>
      <vt:lpstr>Calibri</vt:lpstr>
      <vt:lpstr>Arial</vt:lpstr>
      <vt:lpstr>Roboto</vt:lpstr>
      <vt:lpstr>ヒラギノ角ゴ Pro W3</vt:lpstr>
      <vt:lpstr>Calibri Light</vt:lpstr>
      <vt:lpstr>Тема Office</vt:lpstr>
      <vt:lpstr>Презентация PowerPoint</vt:lpstr>
      <vt:lpstr>Choosing an executor and solution</vt:lpstr>
      <vt:lpstr>Project background: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Проблемы и предпосылки проекта:</dc:title>
  <dc:creator>user</dc:creator>
  <cp:lastModifiedBy>Vladislava Kharchevskaya</cp:lastModifiedBy>
  <cp:revision>44</cp:revision>
  <dcterms:created xsi:type="dcterms:W3CDTF">2017-03-15T18:37:17Z</dcterms:created>
  <dcterms:modified xsi:type="dcterms:W3CDTF">2018-03-30T12:50:13Z</dcterms:modified>
</cp:coreProperties>
</file>